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606" r:id="rId2"/>
    <p:sldId id="793" r:id="rId3"/>
    <p:sldId id="794" r:id="rId4"/>
    <p:sldId id="792" r:id="rId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FF"/>
    <a:srgbClr val="804000"/>
    <a:srgbClr val="80FF00"/>
    <a:srgbClr val="66CCFF"/>
    <a:srgbClr val="FF66FF"/>
    <a:srgbClr val="FFFF66"/>
    <a:srgbClr val="6666FF"/>
    <a:srgbClr val="004080"/>
    <a:srgbClr val="008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85" autoAdjust="0"/>
    <p:restoredTop sz="98178" autoAdjust="0"/>
  </p:normalViewPr>
  <p:slideViewPr>
    <p:cSldViewPr snapToGrid="0">
      <p:cViewPr>
        <p:scale>
          <a:sx n="100" d="100"/>
          <a:sy n="100" d="100"/>
        </p:scale>
        <p:origin x="-912" y="-464"/>
      </p:cViewPr>
      <p:guideLst>
        <p:guide orient="horz" pos="3096"/>
        <p:guide pos="3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-25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46B7F-8DA1-7B48-A56A-4FDC9BE8D490}" type="datetimeFigureOut">
              <a:rPr lang="en-US" smtClean="0"/>
              <a:pPr/>
              <a:t>5/24/13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3A5D9-9C7B-7E44-BC71-9BB7B7E418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58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fld id="{1BA35DD8-EC9B-BA4D-8381-9F34597E66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4547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1AE7A-D00F-BA43-98D1-E43B98DAA70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FFFF66"/>
            </a:solidFill>
            <a:round/>
            <a:headEnd/>
            <a:tailEnd/>
          </a:ln>
          <a:effectLst>
            <a:glow rad="101600">
              <a:srgbClr val="FFFEE7">
                <a:alpha val="75000"/>
              </a:srgb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blurRad="63500" dist="46662" dir="2115817" algn="ctr" rotWithShape="0">
              <a:schemeClr val="bg2">
                <a:alpha val="74998"/>
              </a:schemeClr>
            </a:outerShdw>
          </a:effectLst>
        </p:spPr>
        <p:txBody>
          <a:bodyPr/>
          <a:lstStyle>
            <a:lvl1pPr>
              <a:defRPr>
                <a:solidFill>
                  <a:srgbClr val="0000FF"/>
                </a:solidFill>
                <a:latin typeface="+mj-lt"/>
              </a:defRPr>
            </a:lvl1pPr>
          </a:lstStyle>
          <a:p>
            <a:r>
              <a:rPr lang="ja-JP" altLang="en-US" noProof="0" dirty="0" smtClean="0"/>
              <a:t>マスタ</a:t>
            </a:r>
            <a:r>
              <a:rPr lang="en-US" altLang="ja-JP" noProof="0" dirty="0" smtClean="0"/>
              <a:t> </a:t>
            </a:r>
            <a:r>
              <a:rPr lang="ja-JP" altLang="en-US" noProof="0" dirty="0" smtClean="0"/>
              <a:t>タイトルの書式設定</a:t>
            </a:r>
            <a:endParaRPr lang="en-US" altLang="ja-JP" noProof="0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defRPr sz="2000"/>
            </a:lvl1pPr>
          </a:lstStyle>
          <a:p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サブタイトルの書式設定</a:t>
            </a:r>
            <a:endParaRPr lang="en-US" altLang="ja-JP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378367" y="6248401"/>
            <a:ext cx="1728894" cy="330200"/>
          </a:xfrm>
        </p:spPr>
        <p:txBody>
          <a:bodyPr/>
          <a:lstStyle>
            <a:lvl1pPr>
              <a:defRPr sz="1400" b="1" i="0">
                <a:solidFill>
                  <a:srgbClr val="0000FF"/>
                </a:solidFill>
                <a:effectLst/>
              </a:defRPr>
            </a:lvl1pPr>
          </a:lstStyle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4978400" cy="381000"/>
          </a:xfrm>
        </p:spPr>
        <p:txBody>
          <a:bodyPr/>
          <a:lstStyle>
            <a:lvl1pPr>
              <a:defRPr sz="1400" b="1" i="0">
                <a:solidFill>
                  <a:srgbClr val="FF00FF"/>
                </a:solidFill>
                <a:effectLst/>
              </a:defRPr>
            </a:lvl1pPr>
          </a:lstStyle>
          <a:p>
            <a:r>
              <a:rPr lang="en-US" altLang="ja-JP" smtClean="0"/>
              <a:t>EIC Detector R&amp;D Advisory Meeting, May 2012</a:t>
            </a:r>
            <a:endParaRPr lang="en-US" altLang="ja-JP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115300" y="6248400"/>
            <a:ext cx="571500" cy="292100"/>
          </a:xfrm>
        </p:spPr>
        <p:txBody>
          <a:bodyPr/>
          <a:lstStyle>
            <a:lvl1pPr>
              <a:defRPr sz="1400" b="0" i="0">
                <a:solidFill>
                  <a:srgbClr val="0000FF"/>
                </a:solidFill>
                <a:effectLst/>
              </a:defRPr>
            </a:lvl1pPr>
          </a:lstStyle>
          <a:p>
            <a:fld id="{684DC042-DA42-6A4D-AE89-46F8D07AA4EE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195263" y="228600"/>
            <a:ext cx="3787775" cy="1722438"/>
            <a:chOff x="195263" y="228600"/>
            <a:chExt cx="3787775" cy="1722438"/>
          </a:xfrm>
          <a:effectLst>
            <a:glow rad="101600">
              <a:schemeClr val="bg1">
                <a:lumMod val="85000"/>
                <a:alpha val="75000"/>
              </a:schemeClr>
            </a:glow>
          </a:effectLst>
        </p:grpSpPr>
        <p:sp>
          <p:nvSpPr>
            <p:cNvPr id="9225" name="Freeform 9"/>
            <p:cNvSpPr>
              <a:spLocks/>
            </p:cNvSpPr>
            <p:nvPr userDrawn="1"/>
          </p:nvSpPr>
          <p:spPr bwMode="auto">
            <a:xfrm>
              <a:off x="280988" y="280988"/>
              <a:ext cx="3571875" cy="1614488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6" name="Freeform 10"/>
            <p:cNvSpPr>
              <a:spLocks/>
            </p:cNvSpPr>
            <p:nvPr userDrawn="1"/>
          </p:nvSpPr>
          <p:spPr bwMode="auto">
            <a:xfrm>
              <a:off x="304800" y="228600"/>
              <a:ext cx="3562350" cy="1598613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7" name="Freeform 11"/>
            <p:cNvSpPr>
              <a:spLocks/>
            </p:cNvSpPr>
            <p:nvPr userDrawn="1"/>
          </p:nvSpPr>
          <p:spPr bwMode="auto">
            <a:xfrm>
              <a:off x="752476" y="457200"/>
              <a:ext cx="2362200" cy="1458913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228" name="Group 12"/>
            <p:cNvGrpSpPr>
              <a:grpSpLocks/>
            </p:cNvGrpSpPr>
            <p:nvPr userDrawn="1"/>
          </p:nvGrpSpPr>
          <p:grpSpPr bwMode="auto">
            <a:xfrm>
              <a:off x="195263" y="234950"/>
              <a:ext cx="3787775" cy="1716088"/>
              <a:chOff x="123" y="148"/>
              <a:chExt cx="2386" cy="1081"/>
            </a:xfrm>
          </p:grpSpPr>
          <p:sp>
            <p:nvSpPr>
              <p:cNvPr id="922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3" name="Group 32"/>
          <p:cNvGrpSpPr/>
          <p:nvPr userDrawn="1"/>
        </p:nvGrpSpPr>
        <p:grpSpPr>
          <a:xfrm>
            <a:off x="7848600" y="4343400"/>
            <a:ext cx="742950" cy="1058863"/>
            <a:chOff x="7848600" y="4343400"/>
            <a:chExt cx="742950" cy="1058863"/>
          </a:xfrm>
        </p:grpSpPr>
        <p:sp>
          <p:nvSpPr>
            <p:cNvPr id="9235" name="Freeform 19"/>
            <p:cNvSpPr>
              <a:spLocks/>
            </p:cNvSpPr>
            <p:nvPr userDrawn="1"/>
          </p:nvSpPr>
          <p:spPr bwMode="auto">
            <a:xfrm rot="7320404">
              <a:off x="7793037" y="4660900"/>
              <a:ext cx="998538" cy="465138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6" name="Freeform 20"/>
            <p:cNvSpPr>
              <a:spLocks/>
            </p:cNvSpPr>
            <p:nvPr userDrawn="1"/>
          </p:nvSpPr>
          <p:spPr bwMode="auto">
            <a:xfrm rot="7320404">
              <a:off x="7767637" y="4640263"/>
              <a:ext cx="995363" cy="460375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7" name="Freeform 21"/>
            <p:cNvSpPr>
              <a:spLocks/>
            </p:cNvSpPr>
            <p:nvPr userDrawn="1"/>
          </p:nvSpPr>
          <p:spPr bwMode="auto">
            <a:xfrm rot="7320404">
              <a:off x="7937500" y="4622800"/>
              <a:ext cx="660400" cy="420688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238" name="Group 22"/>
            <p:cNvGrpSpPr>
              <a:grpSpLocks/>
            </p:cNvGrpSpPr>
            <p:nvPr userDrawn="1"/>
          </p:nvGrpSpPr>
          <p:grpSpPr bwMode="auto">
            <a:xfrm>
              <a:off x="7848600" y="4343400"/>
              <a:ext cx="742950" cy="1058863"/>
              <a:chOff x="4986" y="2752"/>
              <a:chExt cx="468" cy="667"/>
            </a:xfrm>
          </p:grpSpPr>
          <p:sp>
            <p:nvSpPr>
              <p:cNvPr id="923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924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prstDash val="solid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45" name="Freeform 29"/>
          <p:cNvSpPr>
            <a:spLocks/>
          </p:cNvSpPr>
          <p:nvPr/>
        </p:nvSpPr>
        <p:spPr bwMode="auto">
          <a:xfrm>
            <a:off x="3886200" y="19050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gradFill flip="none" rotWithShape="1">
              <a:gsLst>
                <a:gs pos="0">
                  <a:srgbClr val="FF00FF"/>
                </a:gs>
                <a:gs pos="100000">
                  <a:srgbClr val="FFFFFF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FF00FF"/>
              </a:solidFill>
            </a:endParaRPr>
          </a:p>
        </p:txBody>
      </p:sp>
      <p:pic>
        <p:nvPicPr>
          <p:cNvPr id="32" name="Picture 31" descr="bnl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6248400"/>
            <a:ext cx="1005840" cy="3683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EIC Detector R&amp;D Advisory Meeting, May 2012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7B1A700-7212-524C-82CA-F704C367C37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35669" y="6485467"/>
            <a:ext cx="1439332" cy="262467"/>
          </a:xfrm>
        </p:spPr>
        <p:txBody>
          <a:bodyPr/>
          <a:lstStyle>
            <a:lvl1pPr>
              <a:defRPr smtClean="0">
                <a:solidFill>
                  <a:srgbClr val="0000FF"/>
                </a:solidFill>
              </a:defRPr>
            </a:lvl1pPr>
          </a:lstStyle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00FF"/>
                </a:solidFill>
              </a:defRPr>
            </a:lvl1pPr>
          </a:lstStyle>
          <a:p>
            <a:r>
              <a:rPr lang="en-US" altLang="ja-JP" smtClean="0"/>
              <a:t>EIC Detector R&amp;D Advisory Meeting, May 2012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FF"/>
                </a:solidFill>
              </a:defRPr>
            </a:lvl1pPr>
          </a:lstStyle>
          <a:p>
            <a:fld id="{5C1AF64A-CB62-3D4B-9CBC-C26B9FF18E2B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.outlook.eps"/>
          <p:cNvPicPr>
            <a:picLocks noChangeAspect="1"/>
          </p:cNvPicPr>
          <p:nvPr userDrawn="1"/>
        </p:nvPicPr>
        <p:blipFill>
          <a:blip r:embed="rId2"/>
          <a:srcRect l="4049" t="8240" b="1648"/>
          <a:stretch>
            <a:fillRect/>
          </a:stretch>
        </p:blipFill>
        <p:spPr>
          <a:xfrm>
            <a:off x="7112824" y="0"/>
            <a:ext cx="1492758" cy="6889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806450"/>
            <a:ext cx="8855075" cy="56165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35669" y="6574367"/>
            <a:ext cx="1439332" cy="262467"/>
          </a:xfrm>
        </p:spPr>
        <p:txBody>
          <a:bodyPr/>
          <a:lstStyle>
            <a:lvl1pPr>
              <a:defRPr smtClean="0">
                <a:solidFill>
                  <a:srgbClr val="0000FF"/>
                </a:solidFill>
              </a:defRPr>
            </a:lvl1pPr>
          </a:lstStyle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51201" y="6565900"/>
            <a:ext cx="4902200" cy="228600"/>
          </a:xfrm>
        </p:spPr>
        <p:txBody>
          <a:bodyPr/>
          <a:lstStyle>
            <a:lvl1pPr>
              <a:defRPr smtClean="0">
                <a:solidFill>
                  <a:srgbClr val="FF00FF"/>
                </a:solidFill>
              </a:defRPr>
            </a:lvl1pPr>
          </a:lstStyle>
          <a:p>
            <a:r>
              <a:rPr lang="en-US" altLang="ja-JP" smtClean="0"/>
              <a:t>EIC Detector R&amp;D Advisory Meeting, May 2012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FF"/>
                </a:solidFill>
              </a:defRPr>
            </a:lvl1pPr>
          </a:lstStyle>
          <a:p>
            <a:fld id="{5C1AF64A-CB62-3D4B-9CBC-C26B9FF18E2B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grpSp>
        <p:nvGrpSpPr>
          <p:cNvPr id="10" name="Group 60"/>
          <p:cNvGrpSpPr>
            <a:grpSpLocks/>
          </p:cNvGrpSpPr>
          <p:nvPr userDrawn="1"/>
        </p:nvGrpSpPr>
        <p:grpSpPr bwMode="auto">
          <a:xfrm rot="5400000">
            <a:off x="4086225" y="-3648075"/>
            <a:ext cx="431800" cy="8604250"/>
            <a:chOff x="5468" y="1333"/>
            <a:chExt cx="243" cy="2714"/>
          </a:xfrm>
        </p:grpSpPr>
        <p:sp>
          <p:nvSpPr>
            <p:cNvPr id="11" name="Freeform 61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2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800" y="0"/>
            <a:ext cx="6540500" cy="5921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EIC Detector R&amp;D Advisory Meeting, May 2012</a:t>
            </a: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EC7F85B-340E-9941-AF39-030851572DD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EIC Detector R&amp;D Advisory Meeting, May 2012</a:t>
            </a: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EC7F85B-340E-9941-AF39-030851572DD6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8" name="Group 60"/>
          <p:cNvGrpSpPr>
            <a:grpSpLocks/>
          </p:cNvGrpSpPr>
          <p:nvPr userDrawn="1"/>
        </p:nvGrpSpPr>
        <p:grpSpPr bwMode="auto">
          <a:xfrm rot="5400000">
            <a:off x="4086225" y="-3660775"/>
            <a:ext cx="431800" cy="8604250"/>
            <a:chOff x="5468" y="1333"/>
            <a:chExt cx="243" cy="2714"/>
          </a:xfrm>
        </p:grpSpPr>
        <p:sp>
          <p:nvSpPr>
            <p:cNvPr id="9" name="Freeform 61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2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0"/>
            <a:ext cx="6426200" cy="5921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picture.outlook.eps"/>
          <p:cNvPicPr>
            <a:picLocks noChangeAspect="1"/>
          </p:cNvPicPr>
          <p:nvPr userDrawn="1"/>
        </p:nvPicPr>
        <p:blipFill>
          <a:blip r:embed="rId2"/>
          <a:srcRect l="4049" t="8240" b="1648"/>
          <a:stretch>
            <a:fillRect/>
          </a:stretch>
        </p:blipFill>
        <p:spPr>
          <a:xfrm>
            <a:off x="6960424" y="-12700"/>
            <a:ext cx="1492758" cy="68894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EIC Detector R&amp;D Advisory Meeting, May 2012</a:t>
            </a: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DBD2CD6-BD71-9540-8FCE-C04CD30520C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975" y="692150"/>
            <a:ext cx="4351338" cy="56165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4713" y="692150"/>
            <a:ext cx="4351337" cy="56165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58429" y="6565901"/>
            <a:ext cx="1507067" cy="27516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75035" y="6578600"/>
            <a:ext cx="4236508" cy="22860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EIC Detector R&amp;D Advisory Meeting, May 2012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AC92166-1194-2F48-BFD2-97EB8C06103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E.C. Aschenauer</a:t>
            </a: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EIC Detector R&amp;D Advisory Meeting, May 2012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32F8949-A4D7-1044-8DE4-2C17568E9D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eg"/><Relationship Id="rId12" Type="http://schemas.openxmlformats.org/officeDocument/2006/relationships/image" Target="../media/image2.jpe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5.gif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31429" y="6565901"/>
            <a:ext cx="1507067" cy="27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i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51201" y="6565900"/>
            <a:ext cx="4902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200" i="1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r>
              <a:rPr lang="en-US" altLang="ja-JP" smtClean="0"/>
              <a:t>EIC Detector R&amp;D Advisory Meeting, May 2012</a:t>
            </a:r>
            <a:endParaRPr lang="en-US" altLang="ja-JP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553200"/>
            <a:ext cx="5334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i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fld id="{9EA87294-3AFE-9D4E-921B-BEF8B3AF57E5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8248" name="Rectangle 5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" y="596900"/>
            <a:ext cx="9026525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</a:t>
            </a:r>
            <a:r>
              <a:rPr lang="en-GB" dirty="0" smtClean="0"/>
              <a:t>level</a:t>
            </a:r>
            <a:endParaRPr lang="en-GB" dirty="0"/>
          </a:p>
        </p:txBody>
      </p:sp>
      <p:grpSp>
        <p:nvGrpSpPr>
          <p:cNvPr id="59" name="Group 58"/>
          <p:cNvGrpSpPr>
            <a:grpSpLocks noChangeAspect="1"/>
          </p:cNvGrpSpPr>
          <p:nvPr userDrawn="1"/>
        </p:nvGrpSpPr>
        <p:grpSpPr>
          <a:xfrm>
            <a:off x="0" y="6156722"/>
            <a:ext cx="1003762" cy="701278"/>
            <a:chOff x="7938" y="5878513"/>
            <a:chExt cx="1338262" cy="935037"/>
          </a:xfrm>
        </p:grpSpPr>
        <p:sp>
          <p:nvSpPr>
            <p:cNvPr id="8203" name="Freeform 11"/>
            <p:cNvSpPr>
              <a:spLocks noChangeAspect="1"/>
            </p:cNvSpPr>
            <p:nvPr userDrawn="1"/>
          </p:nvSpPr>
          <p:spPr bwMode="auto">
            <a:xfrm>
              <a:off x="30560" y="5896380"/>
              <a:ext cx="1296590" cy="773043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4" name="Freeform 12"/>
            <p:cNvSpPr>
              <a:spLocks noChangeAspect="1"/>
            </p:cNvSpPr>
            <p:nvPr userDrawn="1"/>
          </p:nvSpPr>
          <p:spPr bwMode="auto">
            <a:xfrm>
              <a:off x="1218803" y="5988097"/>
              <a:ext cx="84534" cy="15365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5" name="Freeform 13"/>
            <p:cNvSpPr>
              <a:spLocks noChangeAspect="1"/>
            </p:cNvSpPr>
            <p:nvPr userDrawn="1"/>
          </p:nvSpPr>
          <p:spPr bwMode="auto">
            <a:xfrm>
              <a:off x="25797" y="6216794"/>
              <a:ext cx="942975" cy="488363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6" name="Freeform 14"/>
            <p:cNvSpPr>
              <a:spLocks noChangeAspect="1"/>
            </p:cNvSpPr>
            <p:nvPr userDrawn="1"/>
          </p:nvSpPr>
          <p:spPr bwMode="auto">
            <a:xfrm>
              <a:off x="155575" y="6257292"/>
              <a:ext cx="625078" cy="445483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7" name="Freeform 15"/>
            <p:cNvSpPr>
              <a:spLocks noChangeAspect="1"/>
            </p:cNvSpPr>
            <p:nvPr userDrawn="1"/>
          </p:nvSpPr>
          <p:spPr bwMode="auto">
            <a:xfrm>
              <a:off x="579438" y="5928540"/>
              <a:ext cx="160734" cy="144127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8" name="Freeform 16"/>
            <p:cNvSpPr>
              <a:spLocks noChangeAspect="1"/>
            </p:cNvSpPr>
            <p:nvPr userDrawn="1"/>
          </p:nvSpPr>
          <p:spPr bwMode="auto">
            <a:xfrm>
              <a:off x="765175" y="6680143"/>
              <a:ext cx="90487" cy="133407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9" name="Freeform 17"/>
            <p:cNvSpPr>
              <a:spLocks noChangeAspect="1"/>
            </p:cNvSpPr>
            <p:nvPr userDrawn="1"/>
          </p:nvSpPr>
          <p:spPr bwMode="auto">
            <a:xfrm>
              <a:off x="602060" y="6017875"/>
              <a:ext cx="229791" cy="45620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0" name="Freeform 18"/>
            <p:cNvSpPr>
              <a:spLocks noChangeAspect="1"/>
            </p:cNvSpPr>
            <p:nvPr userDrawn="1"/>
          </p:nvSpPr>
          <p:spPr bwMode="auto">
            <a:xfrm>
              <a:off x="797322" y="5997626"/>
              <a:ext cx="433387" cy="207257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1" name="Freeform 19"/>
            <p:cNvSpPr>
              <a:spLocks noChangeAspect="1"/>
            </p:cNvSpPr>
            <p:nvPr userDrawn="1"/>
          </p:nvSpPr>
          <p:spPr bwMode="auto">
            <a:xfrm>
              <a:off x="415132" y="6120312"/>
              <a:ext cx="185737" cy="79806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212" name="Group 20"/>
            <p:cNvGrpSpPr>
              <a:grpSpLocks noChangeAspect="1"/>
            </p:cNvGrpSpPr>
            <p:nvPr userDrawn="1"/>
          </p:nvGrpSpPr>
          <p:grpSpPr bwMode="auto">
            <a:xfrm>
              <a:off x="7938" y="5878513"/>
              <a:ext cx="1338262" cy="929081"/>
              <a:chOff x="5" y="3490"/>
              <a:chExt cx="1124" cy="780"/>
            </a:xfrm>
          </p:grpSpPr>
          <p:grpSp>
            <p:nvGrpSpPr>
              <p:cNvPr id="8213" name="Group 21"/>
              <p:cNvGrpSpPr>
                <a:grpSpLocks noChangeAspect="1"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8214" name="Freeform 22"/>
                <p:cNvSpPr>
                  <a:spLocks noChangeAspect="1"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15" name="Freeform 23"/>
                <p:cNvSpPr>
                  <a:spLocks noChangeAspect="1"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16" name="Freeform 24"/>
                <p:cNvSpPr>
                  <a:spLocks noChangeAspect="1"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217" name="Freeform 25"/>
              <p:cNvSpPr>
                <a:spLocks noChangeAspect="1"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8" name="Freeform 26"/>
              <p:cNvSpPr>
                <a:spLocks noChangeAspect="1"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9" name="Freeform 27"/>
              <p:cNvSpPr>
                <a:spLocks noChangeAspect="1"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220" name="Group 28"/>
              <p:cNvGrpSpPr>
                <a:grpSpLocks noChangeAspect="1"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8221" name="Freeform 29"/>
                <p:cNvSpPr>
                  <a:spLocks noChangeAspect="1"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2" name="Freeform 30"/>
                <p:cNvSpPr>
                  <a:spLocks noChangeAspect="1"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3" name="Freeform 31"/>
                <p:cNvSpPr>
                  <a:spLocks noChangeAspect="1"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4" name="Freeform 32"/>
                <p:cNvSpPr>
                  <a:spLocks noChangeAspect="1"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5" name="Freeform 33"/>
                <p:cNvSpPr>
                  <a:spLocks noChangeAspect="1"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6" name="Freeform 34"/>
                <p:cNvSpPr>
                  <a:spLocks noChangeAspect="1"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7" name="Freeform 35"/>
                <p:cNvSpPr>
                  <a:spLocks noChangeAspect="1"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8" name="Freeform 36"/>
                <p:cNvSpPr>
                  <a:spLocks noChangeAspect="1"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229" name="Group 37"/>
          <p:cNvGrpSpPr>
            <a:grpSpLocks/>
          </p:cNvGrpSpPr>
          <p:nvPr/>
        </p:nvGrpSpPr>
        <p:grpSpPr bwMode="auto">
          <a:xfrm>
            <a:off x="8680450" y="1628775"/>
            <a:ext cx="385763" cy="4795838"/>
            <a:chOff x="5468" y="1333"/>
            <a:chExt cx="243" cy="2714"/>
          </a:xfrm>
        </p:grpSpPr>
        <p:sp>
          <p:nvSpPr>
            <p:cNvPr id="823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59"/>
          <p:cNvGrpSpPr>
            <a:grpSpLocks noChangeAspect="1"/>
          </p:cNvGrpSpPr>
          <p:nvPr userDrawn="1"/>
        </p:nvGrpSpPr>
        <p:grpSpPr>
          <a:xfrm>
            <a:off x="8212732" y="414865"/>
            <a:ext cx="1212372" cy="1073944"/>
            <a:chOff x="7907932" y="0"/>
            <a:chExt cx="1616506" cy="143192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8194" name="Freeform 2"/>
            <p:cNvSpPr>
              <a:spLocks noChangeAspect="1"/>
            </p:cNvSpPr>
            <p:nvPr/>
          </p:nvSpPr>
          <p:spPr bwMode="auto">
            <a:xfrm rot="18427436">
              <a:off x="8253722" y="-35530"/>
              <a:ext cx="870572" cy="1562152"/>
            </a:xfrm>
            <a:custGeom>
              <a:avLst/>
              <a:gdLst/>
              <a:ahLst/>
              <a:cxnLst>
                <a:cxn ang="0">
                  <a:pos x="2903" y="433"/>
                </a:cxn>
                <a:cxn ang="0">
                  <a:pos x="2565" y="80"/>
                </a:cxn>
                <a:cxn ang="0">
                  <a:pos x="2241" y="0"/>
                </a:cxn>
                <a:cxn ang="0">
                  <a:pos x="110" y="2811"/>
                </a:cxn>
                <a:cxn ang="0">
                  <a:pos x="110" y="3228"/>
                </a:cxn>
                <a:cxn ang="0">
                  <a:pos x="0" y="3631"/>
                </a:cxn>
                <a:cxn ang="0">
                  <a:pos x="72" y="3686"/>
                </a:cxn>
                <a:cxn ang="0">
                  <a:pos x="441" y="3355"/>
                </a:cxn>
                <a:cxn ang="0">
                  <a:pos x="740" y="3228"/>
                </a:cxn>
                <a:cxn ang="0">
                  <a:pos x="2903" y="433"/>
                </a:cxn>
                <a:cxn ang="0">
                  <a:pos x="2903" y="433"/>
                </a:cxn>
              </a:cxnLst>
              <a:rect l="0" t="0" r="r" b="b"/>
              <a:pathLst>
                <a:path w="2903" h="3686">
                  <a:moveTo>
                    <a:pt x="2903" y="433"/>
                  </a:moveTo>
                  <a:lnTo>
                    <a:pt x="2565" y="80"/>
                  </a:lnTo>
                  <a:lnTo>
                    <a:pt x="2241" y="0"/>
                  </a:lnTo>
                  <a:lnTo>
                    <a:pt x="110" y="2811"/>
                  </a:lnTo>
                  <a:lnTo>
                    <a:pt x="110" y="3228"/>
                  </a:lnTo>
                  <a:lnTo>
                    <a:pt x="0" y="3631"/>
                  </a:lnTo>
                  <a:lnTo>
                    <a:pt x="72" y="3686"/>
                  </a:lnTo>
                  <a:lnTo>
                    <a:pt x="441" y="3355"/>
                  </a:lnTo>
                  <a:lnTo>
                    <a:pt x="740" y="3228"/>
                  </a:lnTo>
                  <a:lnTo>
                    <a:pt x="2903" y="433"/>
                  </a:lnTo>
                  <a:lnTo>
                    <a:pt x="2903" y="4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0" name="Freeform 8"/>
            <p:cNvSpPr>
              <a:spLocks noChangeAspect="1"/>
            </p:cNvSpPr>
            <p:nvPr/>
          </p:nvSpPr>
          <p:spPr bwMode="auto">
            <a:xfrm rot="18427436">
              <a:off x="8302127" y="-39735"/>
              <a:ext cx="872951" cy="1571670"/>
            </a:xfrm>
            <a:custGeom>
              <a:avLst/>
              <a:gdLst/>
              <a:ahLst/>
              <a:cxnLst>
                <a:cxn ang="0">
                  <a:pos x="2293" y="0"/>
                </a:cxn>
                <a:cxn ang="0">
                  <a:pos x="130" y="2835"/>
                </a:cxn>
                <a:cxn ang="0">
                  <a:pos x="131" y="3201"/>
                </a:cxn>
                <a:cxn ang="0">
                  <a:pos x="0" y="3633"/>
                </a:cxn>
                <a:cxn ang="0">
                  <a:pos x="50" y="3703"/>
                </a:cxn>
                <a:cxn ang="0">
                  <a:pos x="422" y="3352"/>
                </a:cxn>
                <a:cxn ang="0">
                  <a:pos x="763" y="3220"/>
                </a:cxn>
                <a:cxn ang="0">
                  <a:pos x="2911" y="428"/>
                </a:cxn>
                <a:cxn ang="0">
                  <a:pos x="2589" y="96"/>
                </a:cxn>
                <a:cxn ang="0">
                  <a:pos x="2293" y="0"/>
                </a:cxn>
                <a:cxn ang="0">
                  <a:pos x="2293" y="0"/>
                </a:cxn>
              </a:cxnLst>
              <a:rect l="0" t="0" r="r" b="b"/>
              <a:pathLst>
                <a:path w="2911" h="3703">
                  <a:moveTo>
                    <a:pt x="2293" y="0"/>
                  </a:moveTo>
                  <a:lnTo>
                    <a:pt x="130" y="2835"/>
                  </a:lnTo>
                  <a:lnTo>
                    <a:pt x="131" y="3201"/>
                  </a:lnTo>
                  <a:lnTo>
                    <a:pt x="0" y="3633"/>
                  </a:lnTo>
                  <a:lnTo>
                    <a:pt x="50" y="3703"/>
                  </a:lnTo>
                  <a:lnTo>
                    <a:pt x="422" y="3352"/>
                  </a:lnTo>
                  <a:lnTo>
                    <a:pt x="763" y="3220"/>
                  </a:lnTo>
                  <a:lnTo>
                    <a:pt x="2911" y="428"/>
                  </a:lnTo>
                  <a:lnTo>
                    <a:pt x="2589" y="96"/>
                  </a:lnTo>
                  <a:lnTo>
                    <a:pt x="2293" y="0"/>
                  </a:lnTo>
                  <a:lnTo>
                    <a:pt x="2293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1" name="Freeform 9"/>
            <p:cNvSpPr>
              <a:spLocks noChangeAspect="1"/>
            </p:cNvSpPr>
            <p:nvPr/>
          </p:nvSpPr>
          <p:spPr bwMode="auto">
            <a:xfrm rot="18427436">
              <a:off x="8292965" y="120342"/>
              <a:ext cx="768292" cy="1177860"/>
            </a:xfrm>
            <a:custGeom>
              <a:avLst/>
              <a:gdLst/>
              <a:ahLst/>
              <a:cxnLst>
                <a:cxn ang="0">
                  <a:pos x="0" y="2485"/>
                </a:cxn>
                <a:cxn ang="0">
                  <a:pos x="432" y="2553"/>
                </a:cxn>
                <a:cxn ang="0">
                  <a:pos x="736" y="2777"/>
                </a:cxn>
                <a:cxn ang="0">
                  <a:pos x="2561" y="399"/>
                </a:cxn>
                <a:cxn ang="0">
                  <a:pos x="2118" y="82"/>
                </a:cxn>
                <a:cxn ang="0">
                  <a:pos x="1898" y="0"/>
                </a:cxn>
                <a:cxn ang="0">
                  <a:pos x="0" y="2485"/>
                </a:cxn>
                <a:cxn ang="0">
                  <a:pos x="0" y="2485"/>
                </a:cxn>
              </a:cxnLst>
              <a:rect l="0" t="0" r="r" b="b"/>
              <a:pathLst>
                <a:path w="2561" h="2777">
                  <a:moveTo>
                    <a:pt x="0" y="2485"/>
                  </a:moveTo>
                  <a:lnTo>
                    <a:pt x="432" y="2553"/>
                  </a:lnTo>
                  <a:lnTo>
                    <a:pt x="736" y="2777"/>
                  </a:lnTo>
                  <a:lnTo>
                    <a:pt x="2561" y="399"/>
                  </a:lnTo>
                  <a:lnTo>
                    <a:pt x="2118" y="82"/>
                  </a:lnTo>
                  <a:lnTo>
                    <a:pt x="1898" y="0"/>
                  </a:lnTo>
                  <a:lnTo>
                    <a:pt x="0" y="2485"/>
                  </a:lnTo>
                  <a:lnTo>
                    <a:pt x="0" y="248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232" name="Group 40"/>
            <p:cNvGrpSpPr>
              <a:grpSpLocks noChangeAspect="1"/>
            </p:cNvGrpSpPr>
            <p:nvPr/>
          </p:nvGrpSpPr>
          <p:grpSpPr bwMode="auto">
            <a:xfrm>
              <a:off x="7924800" y="0"/>
              <a:ext cx="1599034" cy="1431925"/>
              <a:chOff x="4610" y="57"/>
              <a:chExt cx="1344" cy="1204"/>
            </a:xfrm>
          </p:grpSpPr>
          <p:grpSp>
            <p:nvGrpSpPr>
              <p:cNvPr id="8233" name="Group 41"/>
              <p:cNvGrpSpPr>
                <a:grpSpLocks noChangeAspect="1"/>
              </p:cNvGrpSpPr>
              <p:nvPr userDrawn="1"/>
            </p:nvGrpSpPr>
            <p:grpSpPr bwMode="auto">
              <a:xfrm>
                <a:off x="4610" y="57"/>
                <a:ext cx="1344" cy="1204"/>
                <a:chOff x="4610" y="57"/>
                <a:chExt cx="1344" cy="1204"/>
              </a:xfrm>
            </p:grpSpPr>
            <p:sp>
              <p:nvSpPr>
                <p:cNvPr id="8234" name="Freeform 42"/>
                <p:cNvSpPr>
                  <a:spLocks noChangeAspect="1"/>
                </p:cNvSpPr>
                <p:nvPr userDrawn="1"/>
              </p:nvSpPr>
              <p:spPr bwMode="auto">
                <a:xfrm rot="-3172564">
                  <a:off x="5430" y="1086"/>
                  <a:ext cx="62" cy="288"/>
                </a:xfrm>
                <a:custGeom>
                  <a:avLst/>
                  <a:gdLst/>
                  <a:ahLst/>
                  <a:cxnLst>
                    <a:cxn ang="0">
                      <a:pos x="123" y="9"/>
                    </a:cxn>
                    <a:cxn ang="0">
                      <a:pos x="131" y="342"/>
                    </a:cxn>
                    <a:cxn ang="0">
                      <a:pos x="0" y="806"/>
                    </a:cxn>
                    <a:cxn ang="0">
                      <a:pos x="79" y="789"/>
                    </a:cxn>
                    <a:cxn ang="0">
                      <a:pos x="218" y="376"/>
                    </a:cxn>
                    <a:cxn ang="0">
                      <a:pos x="245" y="0"/>
                    </a:cxn>
                    <a:cxn ang="0">
                      <a:pos x="123" y="9"/>
                    </a:cxn>
                    <a:cxn ang="0">
                      <a:pos x="123" y="9"/>
                    </a:cxn>
                  </a:cxnLst>
                  <a:rect l="0" t="0" r="r" b="b"/>
                  <a:pathLst>
                    <a:path w="245" h="806">
                      <a:moveTo>
                        <a:pt x="123" y="9"/>
                      </a:moveTo>
                      <a:lnTo>
                        <a:pt x="131" y="342"/>
                      </a:lnTo>
                      <a:lnTo>
                        <a:pt x="0" y="806"/>
                      </a:lnTo>
                      <a:lnTo>
                        <a:pt x="79" y="789"/>
                      </a:lnTo>
                      <a:lnTo>
                        <a:pt x="218" y="376"/>
                      </a:lnTo>
                      <a:lnTo>
                        <a:pt x="245" y="0"/>
                      </a:lnTo>
                      <a:lnTo>
                        <a:pt x="123" y="9"/>
                      </a:lnTo>
                      <a:lnTo>
                        <a:pt x="123" y="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8235" name="Group 43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4610" y="57"/>
                  <a:ext cx="1344" cy="985"/>
                  <a:chOff x="4610" y="57"/>
                  <a:chExt cx="1344" cy="985"/>
                </a:xfrm>
              </p:grpSpPr>
              <p:sp>
                <p:nvSpPr>
                  <p:cNvPr id="8236" name="Freeform 44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966" y="71"/>
                    <a:ext cx="153" cy="1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98" y="184"/>
                      </a:cxn>
                      <a:cxn ang="0">
                        <a:pos x="500" y="349"/>
                      </a:cxn>
                      <a:cxn ang="0">
                        <a:pos x="604" y="140"/>
                      </a:cxn>
                      <a:cxn ang="0">
                        <a:pos x="359" y="9"/>
                      </a:cxn>
                      <a:cxn ang="0">
                        <a:pos x="464" y="184"/>
                      </a:cxn>
                      <a:cxn ang="0">
                        <a:pos x="131" y="17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604" h="349">
                        <a:moveTo>
                          <a:pt x="0" y="0"/>
                        </a:moveTo>
                        <a:lnTo>
                          <a:pt x="298" y="184"/>
                        </a:lnTo>
                        <a:lnTo>
                          <a:pt x="500" y="349"/>
                        </a:lnTo>
                        <a:lnTo>
                          <a:pt x="604" y="140"/>
                        </a:lnTo>
                        <a:lnTo>
                          <a:pt x="359" y="9"/>
                        </a:lnTo>
                        <a:lnTo>
                          <a:pt x="464" y="184"/>
                        </a:lnTo>
                        <a:lnTo>
                          <a:pt x="131" y="17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37" name="Freeform 45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5048" y="332"/>
                    <a:ext cx="269" cy="438"/>
                  </a:xfrm>
                  <a:custGeom>
                    <a:avLst/>
                    <a:gdLst/>
                    <a:ahLst/>
                    <a:cxnLst>
                      <a:cxn ang="0">
                        <a:pos x="741" y="129"/>
                      </a:cxn>
                      <a:cxn ang="0">
                        <a:pos x="485" y="352"/>
                      </a:cxn>
                      <a:cxn ang="0">
                        <a:pos x="163" y="762"/>
                      </a:cxn>
                      <a:cxn ang="0">
                        <a:pos x="0" y="1101"/>
                      </a:cxn>
                      <a:cxn ang="0">
                        <a:pos x="59" y="1230"/>
                      </a:cxn>
                      <a:cxn ang="0">
                        <a:pos x="262" y="1201"/>
                      </a:cxn>
                      <a:cxn ang="0">
                        <a:pos x="578" y="914"/>
                      </a:cxn>
                      <a:cxn ang="0">
                        <a:pos x="876" y="534"/>
                      </a:cxn>
                      <a:cxn ang="0">
                        <a:pos x="1034" y="270"/>
                      </a:cxn>
                      <a:cxn ang="0">
                        <a:pos x="1064" y="84"/>
                      </a:cxn>
                      <a:cxn ang="0">
                        <a:pos x="977" y="0"/>
                      </a:cxn>
                      <a:cxn ang="0">
                        <a:pos x="836" y="65"/>
                      </a:cxn>
                      <a:cxn ang="0">
                        <a:pos x="969" y="107"/>
                      </a:cxn>
                      <a:cxn ang="0">
                        <a:pos x="876" y="352"/>
                      </a:cxn>
                      <a:cxn ang="0">
                        <a:pos x="690" y="656"/>
                      </a:cxn>
                      <a:cxn ang="0">
                        <a:pos x="350" y="1008"/>
                      </a:cxn>
                      <a:cxn ang="0">
                        <a:pos x="116" y="1114"/>
                      </a:cxn>
                      <a:cxn ang="0">
                        <a:pos x="135" y="943"/>
                      </a:cxn>
                      <a:cxn ang="0">
                        <a:pos x="437" y="504"/>
                      </a:cxn>
                      <a:cxn ang="0">
                        <a:pos x="831" y="118"/>
                      </a:cxn>
                      <a:cxn ang="0">
                        <a:pos x="741" y="129"/>
                      </a:cxn>
                      <a:cxn ang="0">
                        <a:pos x="741" y="129"/>
                      </a:cxn>
                    </a:cxnLst>
                    <a:rect l="0" t="0" r="r" b="b"/>
                    <a:pathLst>
                      <a:path w="1064" h="1230">
                        <a:moveTo>
                          <a:pt x="741" y="129"/>
                        </a:moveTo>
                        <a:lnTo>
                          <a:pt x="485" y="352"/>
                        </a:lnTo>
                        <a:lnTo>
                          <a:pt x="163" y="762"/>
                        </a:lnTo>
                        <a:lnTo>
                          <a:pt x="0" y="1101"/>
                        </a:lnTo>
                        <a:lnTo>
                          <a:pt x="59" y="1230"/>
                        </a:lnTo>
                        <a:lnTo>
                          <a:pt x="262" y="1201"/>
                        </a:lnTo>
                        <a:lnTo>
                          <a:pt x="578" y="914"/>
                        </a:lnTo>
                        <a:lnTo>
                          <a:pt x="876" y="534"/>
                        </a:lnTo>
                        <a:lnTo>
                          <a:pt x="1034" y="270"/>
                        </a:lnTo>
                        <a:lnTo>
                          <a:pt x="1064" y="84"/>
                        </a:lnTo>
                        <a:lnTo>
                          <a:pt x="977" y="0"/>
                        </a:lnTo>
                        <a:lnTo>
                          <a:pt x="836" y="65"/>
                        </a:lnTo>
                        <a:lnTo>
                          <a:pt x="969" y="107"/>
                        </a:lnTo>
                        <a:lnTo>
                          <a:pt x="876" y="352"/>
                        </a:lnTo>
                        <a:lnTo>
                          <a:pt x="690" y="656"/>
                        </a:lnTo>
                        <a:lnTo>
                          <a:pt x="350" y="1008"/>
                        </a:lnTo>
                        <a:lnTo>
                          <a:pt x="116" y="1114"/>
                        </a:lnTo>
                        <a:lnTo>
                          <a:pt x="135" y="943"/>
                        </a:lnTo>
                        <a:lnTo>
                          <a:pt x="437" y="504"/>
                        </a:lnTo>
                        <a:lnTo>
                          <a:pt x="831" y="118"/>
                        </a:lnTo>
                        <a:lnTo>
                          <a:pt x="741" y="129"/>
                        </a:lnTo>
                        <a:lnTo>
                          <a:pt x="741" y="129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38" name="Freeform 46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858" y="182"/>
                    <a:ext cx="505" cy="898"/>
                  </a:xfrm>
                  <a:custGeom>
                    <a:avLst/>
                    <a:gdLst/>
                    <a:ahLst/>
                    <a:cxnLst>
                      <a:cxn ang="0">
                        <a:pos x="1941" y="0"/>
                      </a:cxn>
                      <a:cxn ang="0">
                        <a:pos x="0" y="2521"/>
                      </a:cxn>
                      <a:cxn ang="0">
                        <a:pos x="192" y="2450"/>
                      </a:cxn>
                      <a:cxn ang="0">
                        <a:pos x="2002" y="61"/>
                      </a:cxn>
                      <a:cxn ang="0">
                        <a:pos x="1941" y="0"/>
                      </a:cxn>
                      <a:cxn ang="0">
                        <a:pos x="1941" y="0"/>
                      </a:cxn>
                    </a:cxnLst>
                    <a:rect l="0" t="0" r="r" b="b"/>
                    <a:pathLst>
                      <a:path w="2002" h="2521">
                        <a:moveTo>
                          <a:pt x="1941" y="0"/>
                        </a:moveTo>
                        <a:lnTo>
                          <a:pt x="0" y="2521"/>
                        </a:lnTo>
                        <a:lnTo>
                          <a:pt x="192" y="2450"/>
                        </a:lnTo>
                        <a:lnTo>
                          <a:pt x="2002" y="61"/>
                        </a:lnTo>
                        <a:lnTo>
                          <a:pt x="1941" y="0"/>
                        </a:lnTo>
                        <a:lnTo>
                          <a:pt x="1941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39" name="Freeform 47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903" y="-19"/>
                    <a:ext cx="758" cy="1344"/>
                  </a:xfrm>
                  <a:custGeom>
                    <a:avLst/>
                    <a:gdLst/>
                    <a:ahLst/>
                    <a:cxnLst>
                      <a:cxn ang="0">
                        <a:pos x="95" y="2844"/>
                      </a:cxn>
                      <a:cxn ang="0">
                        <a:pos x="394" y="2834"/>
                      </a:cxn>
                      <a:cxn ang="0">
                        <a:pos x="821" y="3009"/>
                      </a:cxn>
                      <a:cxn ang="0">
                        <a:pos x="681" y="2817"/>
                      </a:cxn>
                      <a:cxn ang="0">
                        <a:pos x="367" y="2703"/>
                      </a:cxn>
                      <a:cxn ang="0">
                        <a:pos x="637" y="2720"/>
                      </a:cxn>
                      <a:cxn ang="0">
                        <a:pos x="979" y="2870"/>
                      </a:cxn>
                      <a:cxn ang="0">
                        <a:pos x="2859" y="420"/>
                      </a:cxn>
                      <a:cxn ang="0">
                        <a:pos x="2578" y="148"/>
                      </a:cxn>
                      <a:cxn ang="0">
                        <a:pos x="2308" y="0"/>
                      </a:cxn>
                      <a:cxn ang="0">
                        <a:pos x="2692" y="78"/>
                      </a:cxn>
                      <a:cxn ang="0">
                        <a:pos x="3007" y="428"/>
                      </a:cxn>
                      <a:cxn ang="0">
                        <a:pos x="831" y="3273"/>
                      </a:cxn>
                      <a:cxn ang="0">
                        <a:pos x="481" y="3412"/>
                      </a:cxn>
                      <a:cxn ang="0">
                        <a:pos x="105" y="3771"/>
                      </a:cxn>
                      <a:cxn ang="0">
                        <a:pos x="0" y="3667"/>
                      </a:cxn>
                      <a:cxn ang="0">
                        <a:pos x="131" y="3631"/>
                      </a:cxn>
                      <a:cxn ang="0">
                        <a:pos x="376" y="3385"/>
                      </a:cxn>
                      <a:cxn ang="0">
                        <a:pos x="165" y="3273"/>
                      </a:cxn>
                      <a:cxn ang="0">
                        <a:pos x="165" y="3176"/>
                      </a:cxn>
                      <a:cxn ang="0">
                        <a:pos x="411" y="3298"/>
                      </a:cxn>
                      <a:cxn ang="0">
                        <a:pos x="411" y="3186"/>
                      </a:cxn>
                      <a:cxn ang="0">
                        <a:pos x="603" y="3220"/>
                      </a:cxn>
                      <a:cxn ang="0">
                        <a:pos x="428" y="3079"/>
                      </a:cxn>
                      <a:cxn ang="0">
                        <a:pos x="629" y="3062"/>
                      </a:cxn>
                      <a:cxn ang="0">
                        <a:pos x="95" y="2844"/>
                      </a:cxn>
                      <a:cxn ang="0">
                        <a:pos x="95" y="2844"/>
                      </a:cxn>
                    </a:cxnLst>
                    <a:rect l="0" t="0" r="r" b="b"/>
                    <a:pathLst>
                      <a:path w="3007" h="3771">
                        <a:moveTo>
                          <a:pt x="95" y="2844"/>
                        </a:moveTo>
                        <a:lnTo>
                          <a:pt x="394" y="2834"/>
                        </a:lnTo>
                        <a:lnTo>
                          <a:pt x="821" y="3009"/>
                        </a:lnTo>
                        <a:lnTo>
                          <a:pt x="681" y="2817"/>
                        </a:lnTo>
                        <a:lnTo>
                          <a:pt x="367" y="2703"/>
                        </a:lnTo>
                        <a:lnTo>
                          <a:pt x="637" y="2720"/>
                        </a:lnTo>
                        <a:lnTo>
                          <a:pt x="979" y="2870"/>
                        </a:lnTo>
                        <a:lnTo>
                          <a:pt x="2859" y="420"/>
                        </a:lnTo>
                        <a:lnTo>
                          <a:pt x="2578" y="148"/>
                        </a:lnTo>
                        <a:lnTo>
                          <a:pt x="2308" y="0"/>
                        </a:lnTo>
                        <a:lnTo>
                          <a:pt x="2692" y="78"/>
                        </a:lnTo>
                        <a:lnTo>
                          <a:pt x="3007" y="428"/>
                        </a:lnTo>
                        <a:lnTo>
                          <a:pt x="831" y="3273"/>
                        </a:lnTo>
                        <a:lnTo>
                          <a:pt x="481" y="3412"/>
                        </a:lnTo>
                        <a:lnTo>
                          <a:pt x="105" y="3771"/>
                        </a:lnTo>
                        <a:lnTo>
                          <a:pt x="0" y="3667"/>
                        </a:lnTo>
                        <a:lnTo>
                          <a:pt x="131" y="3631"/>
                        </a:lnTo>
                        <a:lnTo>
                          <a:pt x="376" y="3385"/>
                        </a:lnTo>
                        <a:lnTo>
                          <a:pt x="165" y="3273"/>
                        </a:lnTo>
                        <a:lnTo>
                          <a:pt x="165" y="3176"/>
                        </a:lnTo>
                        <a:lnTo>
                          <a:pt x="411" y="3298"/>
                        </a:lnTo>
                        <a:lnTo>
                          <a:pt x="411" y="3186"/>
                        </a:lnTo>
                        <a:lnTo>
                          <a:pt x="603" y="3220"/>
                        </a:lnTo>
                        <a:lnTo>
                          <a:pt x="428" y="3079"/>
                        </a:lnTo>
                        <a:lnTo>
                          <a:pt x="629" y="3062"/>
                        </a:lnTo>
                        <a:lnTo>
                          <a:pt x="95" y="2844"/>
                        </a:lnTo>
                        <a:lnTo>
                          <a:pt x="95" y="284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40" name="Freeform 48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5297" y="897"/>
                    <a:ext cx="169" cy="122"/>
                  </a:xfrm>
                  <a:custGeom>
                    <a:avLst/>
                    <a:gdLst/>
                    <a:ahLst/>
                    <a:cxnLst>
                      <a:cxn ang="0">
                        <a:pos x="0" y="80"/>
                      </a:cxn>
                      <a:cxn ang="0">
                        <a:pos x="255" y="106"/>
                      </a:cxn>
                      <a:cxn ang="0">
                        <a:pos x="639" y="342"/>
                      </a:cxn>
                      <a:cxn ang="0">
                        <a:pos x="673" y="289"/>
                      </a:cxn>
                      <a:cxn ang="0">
                        <a:pos x="447" y="114"/>
                      </a:cxn>
                      <a:cxn ang="0">
                        <a:pos x="26" y="0"/>
                      </a:cxn>
                      <a:cxn ang="0">
                        <a:pos x="0" y="80"/>
                      </a:cxn>
                      <a:cxn ang="0">
                        <a:pos x="0" y="80"/>
                      </a:cxn>
                    </a:cxnLst>
                    <a:rect l="0" t="0" r="r" b="b"/>
                    <a:pathLst>
                      <a:path w="673" h="342">
                        <a:moveTo>
                          <a:pt x="0" y="80"/>
                        </a:moveTo>
                        <a:lnTo>
                          <a:pt x="255" y="106"/>
                        </a:lnTo>
                        <a:lnTo>
                          <a:pt x="639" y="342"/>
                        </a:lnTo>
                        <a:lnTo>
                          <a:pt x="673" y="289"/>
                        </a:lnTo>
                        <a:lnTo>
                          <a:pt x="447" y="114"/>
                        </a:lnTo>
                        <a:lnTo>
                          <a:pt x="26" y="0"/>
                        </a:lnTo>
                        <a:lnTo>
                          <a:pt x="0" y="80"/>
                        </a:lnTo>
                        <a:lnTo>
                          <a:pt x="0" y="8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41" name="Freeform 49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5253" y="806"/>
                    <a:ext cx="181" cy="144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340" y="148"/>
                      </a:cxn>
                      <a:cxn ang="0">
                        <a:pos x="638" y="403"/>
                      </a:cxn>
                      <a:cxn ang="0">
                        <a:pos x="716" y="296"/>
                      </a:cxn>
                      <a:cxn ang="0">
                        <a:pos x="420" y="114"/>
                      </a:cxn>
                      <a:cxn ang="0">
                        <a:pos x="70" y="0"/>
                      </a:cxn>
                      <a:cxn ang="0">
                        <a:pos x="0" y="78"/>
                      </a:cxn>
                      <a:cxn ang="0">
                        <a:pos x="0" y="78"/>
                      </a:cxn>
                    </a:cxnLst>
                    <a:rect l="0" t="0" r="r" b="b"/>
                    <a:pathLst>
                      <a:path w="716" h="403">
                        <a:moveTo>
                          <a:pt x="0" y="78"/>
                        </a:moveTo>
                        <a:lnTo>
                          <a:pt x="340" y="148"/>
                        </a:lnTo>
                        <a:lnTo>
                          <a:pt x="638" y="403"/>
                        </a:lnTo>
                        <a:lnTo>
                          <a:pt x="716" y="296"/>
                        </a:lnTo>
                        <a:lnTo>
                          <a:pt x="420" y="114"/>
                        </a:lnTo>
                        <a:lnTo>
                          <a:pt x="70" y="0"/>
                        </a:lnTo>
                        <a:lnTo>
                          <a:pt x="0" y="78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42" name="Freeform 50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985" y="210"/>
                    <a:ext cx="181" cy="147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316" y="139"/>
                      </a:cxn>
                      <a:cxn ang="0">
                        <a:pos x="649" y="411"/>
                      </a:cxn>
                      <a:cxn ang="0">
                        <a:pos x="717" y="314"/>
                      </a:cxn>
                      <a:cxn ang="0">
                        <a:pos x="394" y="87"/>
                      </a:cxn>
                      <a:cxn ang="0">
                        <a:pos x="54" y="0"/>
                      </a:cxn>
                      <a:cxn ang="0">
                        <a:pos x="0" y="78"/>
                      </a:cxn>
                      <a:cxn ang="0">
                        <a:pos x="0" y="78"/>
                      </a:cxn>
                    </a:cxnLst>
                    <a:rect l="0" t="0" r="r" b="b"/>
                    <a:pathLst>
                      <a:path w="717" h="411">
                        <a:moveTo>
                          <a:pt x="0" y="78"/>
                        </a:moveTo>
                        <a:lnTo>
                          <a:pt x="316" y="139"/>
                        </a:lnTo>
                        <a:lnTo>
                          <a:pt x="649" y="411"/>
                        </a:lnTo>
                        <a:lnTo>
                          <a:pt x="717" y="314"/>
                        </a:lnTo>
                        <a:lnTo>
                          <a:pt x="394" y="87"/>
                        </a:lnTo>
                        <a:lnTo>
                          <a:pt x="54" y="0"/>
                        </a:lnTo>
                        <a:lnTo>
                          <a:pt x="0" y="78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43" name="Freeform 51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948" y="142"/>
                    <a:ext cx="179" cy="138"/>
                  </a:xfrm>
                  <a:custGeom>
                    <a:avLst/>
                    <a:gdLst/>
                    <a:ahLst/>
                    <a:cxnLst>
                      <a:cxn ang="0">
                        <a:pos x="0" y="88"/>
                      </a:cxn>
                      <a:cxn ang="0">
                        <a:pos x="272" y="131"/>
                      </a:cxn>
                      <a:cxn ang="0">
                        <a:pos x="665" y="386"/>
                      </a:cxn>
                      <a:cxn ang="0">
                        <a:pos x="709" y="308"/>
                      </a:cxn>
                      <a:cxn ang="0">
                        <a:pos x="306" y="53"/>
                      </a:cxn>
                      <a:cxn ang="0">
                        <a:pos x="43" y="0"/>
                      </a:cxn>
                      <a:cxn ang="0">
                        <a:pos x="0" y="88"/>
                      </a:cxn>
                      <a:cxn ang="0">
                        <a:pos x="0" y="88"/>
                      </a:cxn>
                    </a:cxnLst>
                    <a:rect l="0" t="0" r="r" b="b"/>
                    <a:pathLst>
                      <a:path w="709" h="386">
                        <a:moveTo>
                          <a:pt x="0" y="88"/>
                        </a:moveTo>
                        <a:lnTo>
                          <a:pt x="272" y="131"/>
                        </a:lnTo>
                        <a:lnTo>
                          <a:pt x="665" y="386"/>
                        </a:lnTo>
                        <a:lnTo>
                          <a:pt x="709" y="308"/>
                        </a:lnTo>
                        <a:lnTo>
                          <a:pt x="306" y="53"/>
                        </a:lnTo>
                        <a:lnTo>
                          <a:pt x="43" y="0"/>
                        </a:lnTo>
                        <a:lnTo>
                          <a:pt x="0" y="88"/>
                        </a:lnTo>
                        <a:lnTo>
                          <a:pt x="0" y="8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8244" name="Line 52"/>
              <p:cNvSpPr>
                <a:spLocks noChangeAspect="1" noChangeShapeType="1"/>
              </p:cNvSpPr>
              <p:nvPr userDrawn="1"/>
            </p:nvSpPr>
            <p:spPr bwMode="auto">
              <a:xfrm>
                <a:off x="4870" y="84"/>
                <a:ext cx="42" cy="96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57" name="Picture 56" descr="EIClogo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59675" y="32780"/>
            <a:ext cx="458925" cy="424420"/>
          </a:xfrm>
          <a:prstGeom prst="rect">
            <a:avLst/>
          </a:prstGeom>
        </p:spPr>
      </p:pic>
      <p:pic>
        <p:nvPicPr>
          <p:cNvPr id="58" name="Picture 57" descr="bnl-logo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2157" y="6527800"/>
            <a:ext cx="1005840" cy="368300"/>
          </a:xfrm>
          <a:prstGeom prst="rect">
            <a:avLst/>
          </a:prstGeom>
        </p:spPr>
      </p:pic>
      <p:grpSp>
        <p:nvGrpSpPr>
          <p:cNvPr id="8252" name="Group 60"/>
          <p:cNvGrpSpPr>
            <a:grpSpLocks/>
          </p:cNvGrpSpPr>
          <p:nvPr/>
        </p:nvGrpSpPr>
        <p:grpSpPr bwMode="auto">
          <a:xfrm rot="5400000">
            <a:off x="4086225" y="-3660775"/>
            <a:ext cx="431800" cy="8604250"/>
            <a:chOff x="5468" y="1333"/>
            <a:chExt cx="243" cy="2714"/>
          </a:xfrm>
        </p:grpSpPr>
        <p:sp>
          <p:nvSpPr>
            <p:cNvPr id="8253" name="Freeform 61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4" name="Freeform 62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400" y="25400"/>
            <a:ext cx="84582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err="1" smtClean="0"/>
              <a:t>bubu</a:t>
            </a:r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1" r:id="rId3"/>
    <p:sldLayoutId id="2147483657" r:id="rId4"/>
    <p:sldLayoutId id="2147483655" r:id="rId5"/>
    <p:sldLayoutId id="2147483658" r:id="rId6"/>
    <p:sldLayoutId id="2147483656" r:id="rId7"/>
    <p:sldLayoutId id="2147483653" r:id="rId8"/>
    <p:sldLayoutId id="2147483659" r:id="rId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r" rtl="0" fontAlgn="base">
        <a:spcBef>
          <a:spcPct val="0"/>
        </a:spcBef>
        <a:spcAft>
          <a:spcPct val="0"/>
        </a:spcAft>
        <a:defRPr kumimoji="1" sz="2800" b="1" i="1">
          <a:solidFill>
            <a:srgbClr val="0000FF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FF"/>
        </a:buClr>
        <a:buFont typeface="Wingdings" charset="2"/>
        <a:buChar char="q"/>
        <a:defRPr kumimoji="1" sz="2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FF"/>
        </a:buClr>
        <a:buFont typeface="Wingdings" charset="2"/>
        <a:buChar char="Ø"/>
        <a:defRPr kumimoji="1"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3"/>
        </a:buBlip>
        <a:defRPr kumimoji="1" sz="18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kumimoji="1" sz="16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20000"/>
        <a:buFontTx/>
        <a:buBlip>
          <a:blip r:embed="rId15"/>
        </a:buBlip>
        <a:defRPr kumimoji="1" sz="14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kumimoji="1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kumimoji="1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kumimoji="1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kumimoji="1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em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emf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gif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1" Type="http://schemas.openxmlformats.org/officeDocument/2006/relationships/image" Target="../media/image22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362200"/>
            <a:ext cx="9143999" cy="1491651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57150" h="38100" prst="artDeco"/>
              <a:bevelB w="57150" h="38100" prst="artDeco"/>
            </a:sp3d>
          </a:bodyPr>
          <a:lstStyle/>
          <a:p>
            <a:pPr algn="ctr"/>
            <a:r>
              <a:rPr lang="en-US" dirty="0" err="1" smtClean="0">
                <a:solidFill>
                  <a:srgbClr val="080808"/>
                </a:solidFill>
                <a:effectLst>
                  <a:glow rad="101600">
                    <a:schemeClr val="bg1">
                      <a:lumMod val="65000"/>
                      <a:alpha val="75000"/>
                    </a:schemeClr>
                  </a:glow>
                  <a:outerShdw blurRad="38100" dist="38100" dir="2700000" algn="tl">
                    <a:srgbClr val="DDDDDD"/>
                  </a:outerShdw>
                </a:effectLst>
              </a:rPr>
              <a:t>eRHIC</a:t>
            </a:r>
            <a:r>
              <a:rPr lang="en-US" dirty="0">
                <a:solidFill>
                  <a:srgbClr val="080808"/>
                </a:solidFill>
                <a:effectLst>
                  <a:glow rad="101600">
                    <a:schemeClr val="bg1">
                      <a:lumMod val="65000"/>
                      <a:alpha val="75000"/>
                    </a:schemeClr>
                  </a:glow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dirty="0" smtClean="0">
                <a:solidFill>
                  <a:srgbClr val="080808"/>
                </a:solidFill>
                <a:effectLst>
                  <a:glow rad="101600">
                    <a:schemeClr val="bg1">
                      <a:lumMod val="65000"/>
                      <a:alpha val="75000"/>
                    </a:schemeClr>
                  </a:glow>
                  <a:outerShdw blurRad="38100" dist="38100" dir="2700000" algn="tl">
                    <a:srgbClr val="DDDDDD"/>
                  </a:outerShdw>
                </a:effectLst>
              </a:rPr>
              <a:t>IR</a:t>
            </a:r>
            <a:r>
              <a:rPr lang="en-US" dirty="0" smtClean="0">
                <a:solidFill>
                  <a:srgbClr val="080808"/>
                </a:solidFill>
                <a:effectLst>
                  <a:glow rad="101600">
                    <a:schemeClr val="bg1">
                      <a:lumMod val="65000"/>
                      <a:alpha val="75000"/>
                    </a:schemeClr>
                  </a:glow>
                  <a:outerShdw blurRad="38100" dist="38100" dir="2700000" algn="tl">
                    <a:srgbClr val="DDDDDD"/>
                  </a:outerShdw>
                </a:effectLst>
              </a:rPr>
              <a:t>-Design</a:t>
            </a:r>
            <a:br>
              <a:rPr lang="en-US" dirty="0" smtClean="0">
                <a:solidFill>
                  <a:srgbClr val="080808"/>
                </a:solidFill>
                <a:effectLst>
                  <a:glow rad="101600">
                    <a:schemeClr val="bg1">
                      <a:lumMod val="65000"/>
                      <a:alpha val="75000"/>
                    </a:schemeClr>
                  </a:glow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dirty="0" smtClean="0">
                <a:solidFill>
                  <a:srgbClr val="080808"/>
                </a:solidFill>
                <a:effectLst>
                  <a:glow rad="101600">
                    <a:schemeClr val="bg1">
                      <a:lumMod val="65000"/>
                      <a:alpha val="75000"/>
                    </a:schemeClr>
                  </a:glow>
                  <a:outerShdw blurRad="38100" dist="38100" dir="2700000" algn="tl">
                    <a:srgbClr val="DDDDDD"/>
                  </a:outerShdw>
                </a:effectLst>
              </a:rPr>
              <a:t>based on EIC WP 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pic>
        <p:nvPicPr>
          <p:cNvPr id="8" name="Picture 7" descr="EIC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887" y="4082451"/>
            <a:ext cx="1147313" cy="1061049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EIC Detector R&amp;D Advisory Meeting, May 2012</a:t>
            </a:r>
            <a:endParaRPr lang="en-US" altLang="ja-JP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4DC042-DA42-6A4D-AE89-46F8D07AA4EE}" type="slidenum">
              <a:rPr lang="en-US" altLang="ja-JP" smtClean="0"/>
              <a:pPr/>
              <a:t>1</a:t>
            </a:fld>
            <a:endParaRPr lang="en-US" altLang="ja-JP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Arc 119"/>
          <p:cNvSpPr/>
          <p:nvPr/>
        </p:nvSpPr>
        <p:spPr>
          <a:xfrm>
            <a:off x="3173413" y="6216650"/>
            <a:ext cx="1041400" cy="1206500"/>
          </a:xfrm>
          <a:prstGeom prst="arc">
            <a:avLst>
              <a:gd name="adj1" fmla="val 16200000"/>
              <a:gd name="adj2" fmla="val 21320030"/>
            </a:avLst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1" name="Arc 120"/>
          <p:cNvSpPr/>
          <p:nvPr/>
        </p:nvSpPr>
        <p:spPr>
          <a:xfrm flipH="1">
            <a:off x="4595813" y="6210300"/>
            <a:ext cx="1041400" cy="1206500"/>
          </a:xfrm>
          <a:prstGeom prst="arc">
            <a:avLst>
              <a:gd name="adj1" fmla="val 16200000"/>
              <a:gd name="adj2" fmla="val 2132003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7" name="Arc 236"/>
          <p:cNvSpPr>
            <a:spLocks noChangeAspect="1"/>
          </p:cNvSpPr>
          <p:nvPr/>
        </p:nvSpPr>
        <p:spPr>
          <a:xfrm rot="18146531">
            <a:off x="1539833" y="1110779"/>
            <a:ext cx="4490346" cy="3825875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DD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90" name="Arc 289"/>
          <p:cNvSpPr>
            <a:spLocks noChangeAspect="1"/>
          </p:cNvSpPr>
          <p:nvPr/>
        </p:nvSpPr>
        <p:spPr>
          <a:xfrm rot="7277956">
            <a:off x="2842486" y="2432768"/>
            <a:ext cx="3890142" cy="3911311"/>
          </a:xfrm>
          <a:prstGeom prst="arc">
            <a:avLst>
              <a:gd name="adj1" fmla="val 16200000"/>
              <a:gd name="adj2" fmla="val 19504192"/>
            </a:avLst>
          </a:prstGeom>
          <a:ln w="38100" cap="flat" cmpd="sng" algn="ctr">
            <a:solidFill>
              <a:srgbClr val="DD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6629" name="Text Box 110"/>
          <p:cNvSpPr txBox="1">
            <a:spLocks noChangeArrowheads="1"/>
          </p:cNvSpPr>
          <p:nvPr/>
        </p:nvSpPr>
        <p:spPr bwMode="auto">
          <a:xfrm>
            <a:off x="3962271" y="5693669"/>
            <a:ext cx="85782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dirty="0" smtClean="0">
                <a:solidFill>
                  <a:srgbClr val="FF0000"/>
                </a:solidFill>
                <a:latin typeface="Comic Sans MS" pitchFamily="-110" charset="0"/>
                <a:ea typeface="Comic Sans MS" pitchFamily="-110" charset="0"/>
                <a:cs typeface="Comic Sans MS" pitchFamily="-110" charset="0"/>
              </a:rPr>
              <a:t>eSTAR</a:t>
            </a:r>
            <a:endParaRPr lang="en-US" sz="1600" dirty="0">
              <a:solidFill>
                <a:srgbClr val="FF0000"/>
              </a:solidFill>
              <a:latin typeface="Comic Sans MS" pitchFamily="-110" charset="0"/>
              <a:ea typeface="Comic Sans MS" pitchFamily="-110" charset="0"/>
              <a:cs typeface="Comic Sans MS" pitchFamily="-110" charset="0"/>
            </a:endParaRPr>
          </a:p>
        </p:txBody>
      </p:sp>
      <p:sp>
        <p:nvSpPr>
          <p:cNvPr id="26630" name="Text Box 111"/>
          <p:cNvSpPr txBox="1">
            <a:spLocks noChangeArrowheads="1"/>
          </p:cNvSpPr>
          <p:nvPr/>
        </p:nvSpPr>
        <p:spPr bwMode="auto">
          <a:xfrm rot="3600000">
            <a:off x="1955602" y="4640923"/>
            <a:ext cx="11137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dirty="0" smtClean="0">
                <a:solidFill>
                  <a:srgbClr val="FF0000"/>
                </a:solidFill>
                <a:latin typeface="Comic Sans MS" pitchFamily="-110" charset="0"/>
                <a:ea typeface="Comic Sans MS" pitchFamily="-110" charset="0"/>
                <a:cs typeface="Comic Sans MS" pitchFamily="-110" charset="0"/>
              </a:rPr>
              <a:t>ePHENIX</a:t>
            </a:r>
            <a:endParaRPr lang="en-US" sz="1600" dirty="0">
              <a:solidFill>
                <a:srgbClr val="FF0000"/>
              </a:solidFill>
              <a:latin typeface="Comic Sans MS" pitchFamily="-110" charset="0"/>
              <a:ea typeface="Comic Sans MS" pitchFamily="-110" charset="0"/>
              <a:cs typeface="Comic Sans MS" pitchFamily="-110" charset="0"/>
            </a:endParaRPr>
          </a:p>
        </p:txBody>
      </p:sp>
      <p:sp>
        <p:nvSpPr>
          <p:cNvPr id="146" name="Arc 145"/>
          <p:cNvSpPr>
            <a:spLocks noChangeAspect="1"/>
          </p:cNvSpPr>
          <p:nvPr/>
        </p:nvSpPr>
        <p:spPr>
          <a:xfrm>
            <a:off x="2992438" y="1074738"/>
            <a:ext cx="3657600" cy="3657600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3" name="Arc 152"/>
          <p:cNvSpPr>
            <a:spLocks noChangeAspect="1"/>
          </p:cNvSpPr>
          <p:nvPr/>
        </p:nvSpPr>
        <p:spPr>
          <a:xfrm>
            <a:off x="3008313" y="1035050"/>
            <a:ext cx="3657600" cy="3657600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4" name="Arc 153"/>
          <p:cNvSpPr>
            <a:spLocks noChangeAspect="1"/>
          </p:cNvSpPr>
          <p:nvPr/>
        </p:nvSpPr>
        <p:spPr>
          <a:xfrm rot="18000000">
            <a:off x="2117725" y="1033463"/>
            <a:ext cx="3657600" cy="3657600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7" name="Arc 156"/>
          <p:cNvSpPr>
            <a:spLocks noChangeAspect="1"/>
          </p:cNvSpPr>
          <p:nvPr/>
        </p:nvSpPr>
        <p:spPr>
          <a:xfrm rot="14400000">
            <a:off x="1677988" y="1803400"/>
            <a:ext cx="3657600" cy="3657600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9" name="Arc 158"/>
          <p:cNvSpPr>
            <a:spLocks noChangeAspect="1"/>
          </p:cNvSpPr>
          <p:nvPr/>
        </p:nvSpPr>
        <p:spPr>
          <a:xfrm rot="10800000">
            <a:off x="2114550" y="2571750"/>
            <a:ext cx="3657600" cy="3657600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1" name="Arc 160"/>
          <p:cNvSpPr>
            <a:spLocks noChangeAspect="1"/>
          </p:cNvSpPr>
          <p:nvPr/>
        </p:nvSpPr>
        <p:spPr>
          <a:xfrm rot="7200000">
            <a:off x="3005138" y="2568575"/>
            <a:ext cx="3657600" cy="3657600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2" name="Arc 161"/>
          <p:cNvSpPr>
            <a:spLocks noChangeAspect="1"/>
          </p:cNvSpPr>
          <p:nvPr/>
        </p:nvSpPr>
        <p:spPr>
          <a:xfrm rot="3600000">
            <a:off x="3452813" y="1801813"/>
            <a:ext cx="3657600" cy="3657600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5" name="Arc 164"/>
          <p:cNvSpPr>
            <a:spLocks noChangeAspect="1"/>
          </p:cNvSpPr>
          <p:nvPr/>
        </p:nvSpPr>
        <p:spPr>
          <a:xfrm rot="18000000">
            <a:off x="2144713" y="1068388"/>
            <a:ext cx="3657600" cy="3657600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6" name="Arc 165"/>
          <p:cNvSpPr>
            <a:spLocks noChangeAspect="1"/>
          </p:cNvSpPr>
          <p:nvPr/>
        </p:nvSpPr>
        <p:spPr>
          <a:xfrm rot="14400000">
            <a:off x="1722438" y="1803400"/>
            <a:ext cx="3657600" cy="3657600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7" name="Arc 166"/>
          <p:cNvSpPr>
            <a:spLocks noChangeAspect="1"/>
          </p:cNvSpPr>
          <p:nvPr/>
        </p:nvSpPr>
        <p:spPr>
          <a:xfrm rot="10800000">
            <a:off x="2143125" y="2533650"/>
            <a:ext cx="3657600" cy="3657600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9" name="Arc 168"/>
          <p:cNvSpPr>
            <a:spLocks noChangeAspect="1"/>
          </p:cNvSpPr>
          <p:nvPr/>
        </p:nvSpPr>
        <p:spPr>
          <a:xfrm rot="7200000">
            <a:off x="2984500" y="2530475"/>
            <a:ext cx="3657600" cy="3657600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7" name="Arc 146"/>
          <p:cNvSpPr>
            <a:spLocks noChangeAspect="1"/>
          </p:cNvSpPr>
          <p:nvPr/>
        </p:nvSpPr>
        <p:spPr>
          <a:xfrm rot="7200000" flipH="1">
            <a:off x="3409950" y="1790700"/>
            <a:ext cx="3657600" cy="3657600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6645" name="Line 184"/>
          <p:cNvSpPr>
            <a:spLocks noChangeShapeType="1"/>
          </p:cNvSpPr>
          <p:nvPr/>
        </p:nvSpPr>
        <p:spPr bwMode="auto">
          <a:xfrm rot="18000000" flipV="1">
            <a:off x="6175375" y="4903788"/>
            <a:ext cx="914400" cy="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647" name="Line 184"/>
          <p:cNvSpPr>
            <a:spLocks noChangeShapeType="1"/>
          </p:cNvSpPr>
          <p:nvPr/>
        </p:nvSpPr>
        <p:spPr bwMode="auto">
          <a:xfrm flipV="1">
            <a:off x="3919538" y="1054100"/>
            <a:ext cx="914400" cy="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649" name="Line 184"/>
          <p:cNvSpPr>
            <a:spLocks noChangeShapeType="1"/>
          </p:cNvSpPr>
          <p:nvPr/>
        </p:nvSpPr>
        <p:spPr bwMode="auto">
          <a:xfrm rot="14400000" flipV="1">
            <a:off x="1709738" y="4935538"/>
            <a:ext cx="914400" cy="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650" name="Line 184"/>
          <p:cNvSpPr>
            <a:spLocks noChangeShapeType="1"/>
          </p:cNvSpPr>
          <p:nvPr/>
        </p:nvSpPr>
        <p:spPr bwMode="auto">
          <a:xfrm flipV="1">
            <a:off x="3948113" y="6208713"/>
            <a:ext cx="914400" cy="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651" name="Rectangle 13"/>
          <p:cNvSpPr>
            <a:spLocks noChangeArrowheads="1"/>
          </p:cNvSpPr>
          <p:nvPr/>
        </p:nvSpPr>
        <p:spPr bwMode="auto">
          <a:xfrm rot="10800000">
            <a:off x="4249738" y="6079587"/>
            <a:ext cx="271896" cy="231261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350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dirty="0">
              <a:latin typeface="Comic Sans MS" pitchFamily="-110" charset="0"/>
              <a:ea typeface="Comic Sans MS" pitchFamily="-110" charset="0"/>
              <a:cs typeface="Comic Sans MS" pitchFamily="-110" charset="0"/>
            </a:endParaRPr>
          </a:p>
        </p:txBody>
      </p:sp>
      <p:sp>
        <p:nvSpPr>
          <p:cNvPr id="26652" name="Rectangle 136"/>
          <p:cNvSpPr>
            <a:spLocks noChangeArrowheads="1"/>
          </p:cNvSpPr>
          <p:nvPr/>
        </p:nvSpPr>
        <p:spPr bwMode="auto">
          <a:xfrm rot="3600000">
            <a:off x="2058862" y="4826685"/>
            <a:ext cx="228636" cy="217234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dirty="0">
              <a:latin typeface="Comic Sans MS" pitchFamily="-110" charset="0"/>
              <a:ea typeface="Comic Sans MS" pitchFamily="-110" charset="0"/>
              <a:cs typeface="Comic Sans MS" pitchFamily="-110" charset="0"/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6253149" y="1342222"/>
            <a:ext cx="1504433" cy="1828800"/>
          </a:xfrm>
          <a:prstGeom prst="ellipse">
            <a:avLst/>
          </a:prstGeom>
          <a:noFill/>
          <a:ln w="38100" cap="flat" cmpd="dbl" algn="ctr">
            <a:solidFill>
              <a:srgbClr val="66FFCC">
                <a:alpha val="44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6" name="Arc 235"/>
          <p:cNvSpPr>
            <a:spLocks noChangeAspect="1"/>
          </p:cNvSpPr>
          <p:nvPr/>
        </p:nvSpPr>
        <p:spPr>
          <a:xfrm rot="577047">
            <a:off x="2286479" y="862943"/>
            <a:ext cx="4529907" cy="3880888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DD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261" name="Straight Connector 260"/>
          <p:cNvCxnSpPr>
            <a:stCxn id="237" idx="2"/>
            <a:endCxn id="236" idx="0"/>
          </p:cNvCxnSpPr>
          <p:nvPr/>
        </p:nvCxnSpPr>
        <p:spPr>
          <a:xfrm>
            <a:off x="3840494" y="883643"/>
            <a:ext cx="1035129" cy="6573"/>
          </a:xfrm>
          <a:prstGeom prst="line">
            <a:avLst/>
          </a:prstGeom>
          <a:ln w="38100">
            <a:solidFill>
              <a:srgbClr val="DD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" name="Arc 265"/>
          <p:cNvSpPr>
            <a:spLocks noChangeAspect="1"/>
          </p:cNvSpPr>
          <p:nvPr/>
        </p:nvSpPr>
        <p:spPr>
          <a:xfrm rot="14995628">
            <a:off x="1197943" y="2034373"/>
            <a:ext cx="4721515" cy="3767184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DD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74" name="Arc 273"/>
          <p:cNvSpPr>
            <a:spLocks noChangeAspect="1"/>
          </p:cNvSpPr>
          <p:nvPr/>
        </p:nvSpPr>
        <p:spPr>
          <a:xfrm rot="11169758">
            <a:off x="1828086" y="2592650"/>
            <a:ext cx="4721515" cy="3767184"/>
          </a:xfrm>
          <a:prstGeom prst="arc">
            <a:avLst>
              <a:gd name="adj1" fmla="val 16200000"/>
              <a:gd name="adj2" fmla="val 19361024"/>
            </a:avLst>
          </a:prstGeom>
          <a:ln w="38100" cap="flat" cmpd="sng" algn="ctr">
            <a:solidFill>
              <a:srgbClr val="DD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286" name="Straight Connector 285"/>
          <p:cNvCxnSpPr>
            <a:stCxn id="266" idx="0"/>
            <a:endCxn id="274" idx="2"/>
          </p:cNvCxnSpPr>
          <p:nvPr/>
        </p:nvCxnSpPr>
        <p:spPr>
          <a:xfrm rot="16200000" flipH="1">
            <a:off x="1559694" y="4794271"/>
            <a:ext cx="1022176" cy="562517"/>
          </a:xfrm>
          <a:prstGeom prst="line">
            <a:avLst/>
          </a:prstGeom>
          <a:ln w="38100">
            <a:solidFill>
              <a:srgbClr val="DD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9" name="Arc 288"/>
          <p:cNvSpPr>
            <a:spLocks noChangeAspect="1"/>
          </p:cNvSpPr>
          <p:nvPr/>
        </p:nvSpPr>
        <p:spPr>
          <a:xfrm rot="3574480">
            <a:off x="2987577" y="1497163"/>
            <a:ext cx="4357039" cy="3923383"/>
          </a:xfrm>
          <a:prstGeom prst="arc">
            <a:avLst>
              <a:gd name="adj1" fmla="val 16200000"/>
              <a:gd name="adj2" fmla="val 19742576"/>
            </a:avLst>
          </a:prstGeom>
          <a:ln w="38100" cap="flat" cmpd="sng" algn="ctr">
            <a:solidFill>
              <a:srgbClr val="DD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291" name="Straight Connector 290"/>
          <p:cNvCxnSpPr>
            <a:stCxn id="289" idx="2"/>
            <a:endCxn id="290" idx="0"/>
          </p:cNvCxnSpPr>
          <p:nvPr/>
        </p:nvCxnSpPr>
        <p:spPr>
          <a:xfrm rot="5400000">
            <a:off x="6273874" y="4656220"/>
            <a:ext cx="932907" cy="563459"/>
          </a:xfrm>
          <a:prstGeom prst="line">
            <a:avLst/>
          </a:prstGeom>
          <a:ln w="38100">
            <a:solidFill>
              <a:srgbClr val="DD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191"/>
          <p:cNvGrpSpPr>
            <a:grpSpLocks noChangeAspect="1"/>
          </p:cNvGrpSpPr>
          <p:nvPr/>
        </p:nvGrpSpPr>
        <p:grpSpPr bwMode="auto">
          <a:xfrm rot="3651754">
            <a:off x="6410634" y="2196896"/>
            <a:ext cx="623480" cy="136260"/>
            <a:chOff x="786993" y="1745932"/>
            <a:chExt cx="740248" cy="161824"/>
          </a:xfrm>
        </p:grpSpPr>
        <p:grpSp>
          <p:nvGrpSpPr>
            <p:cNvPr id="4" name="Group 102"/>
            <p:cNvGrpSpPr>
              <a:grpSpLocks/>
            </p:cNvGrpSpPr>
            <p:nvPr/>
          </p:nvGrpSpPr>
          <p:grpSpPr bwMode="auto">
            <a:xfrm>
              <a:off x="1335274" y="1746533"/>
              <a:ext cx="191967" cy="158541"/>
              <a:chOff x="1338874" y="1146562"/>
              <a:chExt cx="191967" cy="158541"/>
            </a:xfrm>
          </p:grpSpPr>
          <p:sp>
            <p:nvSpPr>
              <p:cNvPr id="255" name="Oval 115"/>
              <p:cNvSpPr>
                <a:spLocks noChangeArrowheads="1"/>
              </p:cNvSpPr>
              <p:nvPr/>
            </p:nvSpPr>
            <p:spPr bwMode="auto">
              <a:xfrm flipH="1">
                <a:off x="1476818" y="1149346"/>
                <a:ext cx="54023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256" name="Oval 116"/>
              <p:cNvSpPr>
                <a:spLocks noChangeArrowheads="1"/>
              </p:cNvSpPr>
              <p:nvPr/>
            </p:nvSpPr>
            <p:spPr bwMode="auto">
              <a:xfrm flipH="1">
                <a:off x="1432884" y="1148748"/>
                <a:ext cx="50844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257" name="Oval 117"/>
              <p:cNvSpPr>
                <a:spLocks noChangeAspect="1" noChangeArrowheads="1"/>
              </p:cNvSpPr>
              <p:nvPr/>
            </p:nvSpPr>
            <p:spPr bwMode="auto">
              <a:xfrm flipH="1">
                <a:off x="1383021" y="1146562"/>
                <a:ext cx="54023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258" name="Oval 118"/>
              <p:cNvSpPr>
                <a:spLocks noChangeArrowheads="1"/>
              </p:cNvSpPr>
              <p:nvPr/>
            </p:nvSpPr>
            <p:spPr bwMode="auto">
              <a:xfrm flipH="1">
                <a:off x="1338874" y="1146759"/>
                <a:ext cx="54023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</p:grpSp>
        <p:grpSp>
          <p:nvGrpSpPr>
            <p:cNvPr id="5" name="Group 103"/>
            <p:cNvGrpSpPr>
              <a:grpSpLocks/>
            </p:cNvGrpSpPr>
            <p:nvPr/>
          </p:nvGrpSpPr>
          <p:grpSpPr bwMode="auto">
            <a:xfrm>
              <a:off x="1155938" y="1745932"/>
              <a:ext cx="189214" cy="159104"/>
              <a:chOff x="1343464" y="1144477"/>
              <a:chExt cx="189214" cy="159104"/>
            </a:xfrm>
          </p:grpSpPr>
          <p:sp>
            <p:nvSpPr>
              <p:cNvPr id="251" name="Oval 115"/>
              <p:cNvSpPr>
                <a:spLocks noChangeArrowheads="1"/>
              </p:cNvSpPr>
              <p:nvPr/>
            </p:nvSpPr>
            <p:spPr bwMode="auto">
              <a:xfrm flipH="1">
                <a:off x="1478655" y="1145473"/>
                <a:ext cx="54023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252" name="Oval 116"/>
              <p:cNvSpPr>
                <a:spLocks noChangeArrowheads="1"/>
              </p:cNvSpPr>
              <p:nvPr/>
            </p:nvSpPr>
            <p:spPr bwMode="auto">
              <a:xfrm flipH="1">
                <a:off x="1434508" y="1145670"/>
                <a:ext cx="54023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253" name="Oval 117"/>
              <p:cNvSpPr>
                <a:spLocks noChangeArrowheads="1"/>
              </p:cNvSpPr>
              <p:nvPr/>
            </p:nvSpPr>
            <p:spPr bwMode="auto">
              <a:xfrm flipH="1">
                <a:off x="1388985" y="1147826"/>
                <a:ext cx="50844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254" name="Oval 118"/>
              <p:cNvSpPr>
                <a:spLocks noChangeArrowheads="1"/>
              </p:cNvSpPr>
              <p:nvPr/>
            </p:nvSpPr>
            <p:spPr bwMode="auto">
              <a:xfrm flipH="1">
                <a:off x="1343464" y="1144477"/>
                <a:ext cx="54021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</p:grpSp>
        <p:grpSp>
          <p:nvGrpSpPr>
            <p:cNvPr id="6" name="Group 108"/>
            <p:cNvGrpSpPr>
              <a:grpSpLocks/>
            </p:cNvGrpSpPr>
            <p:nvPr/>
          </p:nvGrpSpPr>
          <p:grpSpPr bwMode="auto">
            <a:xfrm>
              <a:off x="970671" y="1748853"/>
              <a:ext cx="191965" cy="158540"/>
              <a:chOff x="1342123" y="1145914"/>
              <a:chExt cx="191965" cy="158540"/>
            </a:xfrm>
          </p:grpSpPr>
          <p:sp>
            <p:nvSpPr>
              <p:cNvPr id="247" name="Oval 115"/>
              <p:cNvSpPr>
                <a:spLocks noChangeArrowheads="1"/>
              </p:cNvSpPr>
              <p:nvPr/>
            </p:nvSpPr>
            <p:spPr bwMode="auto">
              <a:xfrm flipH="1">
                <a:off x="1480067" y="1148697"/>
                <a:ext cx="54021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248" name="Oval 116"/>
              <p:cNvSpPr>
                <a:spLocks noChangeArrowheads="1"/>
              </p:cNvSpPr>
              <p:nvPr/>
            </p:nvSpPr>
            <p:spPr bwMode="auto">
              <a:xfrm flipH="1">
                <a:off x="1436132" y="1148099"/>
                <a:ext cx="50844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249" name="Oval 117"/>
              <p:cNvSpPr>
                <a:spLocks noChangeArrowheads="1"/>
              </p:cNvSpPr>
              <p:nvPr/>
            </p:nvSpPr>
            <p:spPr bwMode="auto">
              <a:xfrm flipH="1">
                <a:off x="1386269" y="1145914"/>
                <a:ext cx="54021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250" name="Oval 118"/>
              <p:cNvSpPr>
                <a:spLocks noChangeArrowheads="1"/>
              </p:cNvSpPr>
              <p:nvPr/>
            </p:nvSpPr>
            <p:spPr bwMode="auto">
              <a:xfrm flipH="1">
                <a:off x="1342123" y="1146111"/>
                <a:ext cx="54021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</p:grpSp>
        <p:grpSp>
          <p:nvGrpSpPr>
            <p:cNvPr id="7" name="Group 118"/>
            <p:cNvGrpSpPr>
              <a:grpSpLocks/>
            </p:cNvGrpSpPr>
            <p:nvPr/>
          </p:nvGrpSpPr>
          <p:grpSpPr bwMode="auto">
            <a:xfrm>
              <a:off x="786993" y="1749218"/>
              <a:ext cx="191965" cy="158538"/>
              <a:chOff x="1342461" y="1144795"/>
              <a:chExt cx="191965" cy="158538"/>
            </a:xfrm>
          </p:grpSpPr>
          <p:sp>
            <p:nvSpPr>
              <p:cNvPr id="243" name="Oval 115"/>
              <p:cNvSpPr>
                <a:spLocks noChangeArrowheads="1"/>
              </p:cNvSpPr>
              <p:nvPr/>
            </p:nvSpPr>
            <p:spPr bwMode="auto">
              <a:xfrm flipH="1">
                <a:off x="1480405" y="1147578"/>
                <a:ext cx="54021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244" name="Oval 116"/>
              <p:cNvSpPr>
                <a:spLocks noChangeArrowheads="1"/>
              </p:cNvSpPr>
              <p:nvPr/>
            </p:nvSpPr>
            <p:spPr bwMode="auto">
              <a:xfrm flipH="1">
                <a:off x="1436471" y="1146980"/>
                <a:ext cx="50844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245" name="Oval 117"/>
              <p:cNvSpPr>
                <a:spLocks noChangeArrowheads="1"/>
              </p:cNvSpPr>
              <p:nvPr/>
            </p:nvSpPr>
            <p:spPr bwMode="auto">
              <a:xfrm flipH="1">
                <a:off x="1386608" y="1144795"/>
                <a:ext cx="54021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246" name="Oval 118"/>
              <p:cNvSpPr>
                <a:spLocks noChangeArrowheads="1"/>
              </p:cNvSpPr>
              <p:nvPr/>
            </p:nvSpPr>
            <p:spPr bwMode="auto">
              <a:xfrm flipH="1">
                <a:off x="1342461" y="1144993"/>
                <a:ext cx="54021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</p:grpSp>
      </p:grpSp>
      <p:sp>
        <p:nvSpPr>
          <p:cNvPr id="749" name="Text Box 19"/>
          <p:cNvSpPr txBox="1">
            <a:spLocks noChangeArrowheads="1"/>
          </p:cNvSpPr>
          <p:nvPr/>
        </p:nvSpPr>
        <p:spPr bwMode="auto">
          <a:xfrm rot="17993261">
            <a:off x="1423189" y="2430892"/>
            <a:ext cx="18557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200" i="0" dirty="0" smtClean="0">
                <a:solidFill>
                  <a:srgbClr val="1513D7"/>
                </a:solidFill>
                <a:latin typeface="Comic Sans MS"/>
                <a:cs typeface="Comic Sans MS"/>
              </a:rPr>
              <a:t>Coherent e-cooler</a:t>
            </a:r>
            <a:endParaRPr lang="en-US" sz="1200" i="0" dirty="0">
              <a:solidFill>
                <a:srgbClr val="1513D7"/>
              </a:solidFill>
              <a:latin typeface="Comic Sans MS"/>
              <a:cs typeface="Comic Sans MS"/>
            </a:endParaRPr>
          </a:p>
        </p:txBody>
      </p:sp>
      <p:sp>
        <p:nvSpPr>
          <p:cNvPr id="751" name="Freeform 750"/>
          <p:cNvSpPr/>
          <p:nvPr/>
        </p:nvSpPr>
        <p:spPr>
          <a:xfrm>
            <a:off x="4948518" y="1203960"/>
            <a:ext cx="796066" cy="268941"/>
          </a:xfrm>
          <a:custGeom>
            <a:avLst/>
            <a:gdLst>
              <a:gd name="connsiteX0" fmla="*/ 0 w 796066"/>
              <a:gd name="connsiteY0" fmla="*/ 0 h 268941"/>
              <a:gd name="connsiteX1" fmla="*/ 473336 w 796066"/>
              <a:gd name="connsiteY1" fmla="*/ 86061 h 268941"/>
              <a:gd name="connsiteX2" fmla="*/ 796066 w 796066"/>
              <a:gd name="connsiteY2" fmla="*/ 268941 h 268941"/>
              <a:gd name="connsiteX3" fmla="*/ 796066 w 796066"/>
              <a:gd name="connsiteY3" fmla="*/ 268941 h 268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6066" h="268941">
                <a:moveTo>
                  <a:pt x="0" y="0"/>
                </a:moveTo>
                <a:cubicBezTo>
                  <a:pt x="170329" y="20619"/>
                  <a:pt x="340658" y="41238"/>
                  <a:pt x="473336" y="86061"/>
                </a:cubicBezTo>
                <a:cubicBezTo>
                  <a:pt x="606014" y="130884"/>
                  <a:pt x="796066" y="268941"/>
                  <a:pt x="796066" y="268941"/>
                </a:cubicBezTo>
                <a:lnTo>
                  <a:pt x="796066" y="268941"/>
                </a:lnTo>
              </a:path>
            </a:pathLst>
          </a:custGeom>
          <a:ln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2" name="Freeform 751"/>
          <p:cNvSpPr/>
          <p:nvPr/>
        </p:nvSpPr>
        <p:spPr>
          <a:xfrm rot="15409430">
            <a:off x="1239203" y="3555088"/>
            <a:ext cx="588369" cy="131531"/>
          </a:xfrm>
          <a:custGeom>
            <a:avLst/>
            <a:gdLst>
              <a:gd name="connsiteX0" fmla="*/ 0 w 796066"/>
              <a:gd name="connsiteY0" fmla="*/ 0 h 268941"/>
              <a:gd name="connsiteX1" fmla="*/ 473336 w 796066"/>
              <a:gd name="connsiteY1" fmla="*/ 86061 h 268941"/>
              <a:gd name="connsiteX2" fmla="*/ 796066 w 796066"/>
              <a:gd name="connsiteY2" fmla="*/ 268941 h 268941"/>
              <a:gd name="connsiteX3" fmla="*/ 796066 w 796066"/>
              <a:gd name="connsiteY3" fmla="*/ 268941 h 268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6066" h="268941">
                <a:moveTo>
                  <a:pt x="0" y="0"/>
                </a:moveTo>
                <a:cubicBezTo>
                  <a:pt x="170329" y="20619"/>
                  <a:pt x="340658" y="41238"/>
                  <a:pt x="473336" y="86061"/>
                </a:cubicBezTo>
                <a:cubicBezTo>
                  <a:pt x="606014" y="130884"/>
                  <a:pt x="796066" y="268941"/>
                  <a:pt x="796066" y="268941"/>
                </a:cubicBezTo>
                <a:lnTo>
                  <a:pt x="796066" y="268941"/>
                </a:lnTo>
              </a:path>
            </a:pathLst>
          </a:custGeom>
          <a:ln>
            <a:solidFill>
              <a:srgbClr val="DD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4" name="Line 184"/>
          <p:cNvSpPr>
            <a:spLocks noChangeShapeType="1"/>
          </p:cNvSpPr>
          <p:nvPr/>
        </p:nvSpPr>
        <p:spPr bwMode="auto">
          <a:xfrm rot="14400000" flipV="1">
            <a:off x="6168465" y="2334585"/>
            <a:ext cx="914400" cy="0"/>
          </a:xfrm>
          <a:prstGeom prst="line">
            <a:avLst/>
          </a:prstGeom>
          <a:noFill/>
          <a:ln w="76200">
            <a:solidFill>
              <a:srgbClr val="29FF1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7" name="Freeform 756"/>
          <p:cNvSpPr/>
          <p:nvPr/>
        </p:nvSpPr>
        <p:spPr>
          <a:xfrm>
            <a:off x="4918038" y="1281057"/>
            <a:ext cx="796066" cy="268941"/>
          </a:xfrm>
          <a:custGeom>
            <a:avLst/>
            <a:gdLst>
              <a:gd name="connsiteX0" fmla="*/ 0 w 796066"/>
              <a:gd name="connsiteY0" fmla="*/ 0 h 268941"/>
              <a:gd name="connsiteX1" fmla="*/ 473336 w 796066"/>
              <a:gd name="connsiteY1" fmla="*/ 86061 h 268941"/>
              <a:gd name="connsiteX2" fmla="*/ 796066 w 796066"/>
              <a:gd name="connsiteY2" fmla="*/ 268941 h 268941"/>
              <a:gd name="connsiteX3" fmla="*/ 796066 w 796066"/>
              <a:gd name="connsiteY3" fmla="*/ 268941 h 268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6066" h="268941">
                <a:moveTo>
                  <a:pt x="0" y="0"/>
                </a:moveTo>
                <a:cubicBezTo>
                  <a:pt x="170329" y="20619"/>
                  <a:pt x="340658" y="41238"/>
                  <a:pt x="473336" y="86061"/>
                </a:cubicBezTo>
                <a:cubicBezTo>
                  <a:pt x="606014" y="130884"/>
                  <a:pt x="796066" y="268941"/>
                  <a:pt x="796066" y="268941"/>
                </a:cubicBezTo>
                <a:lnTo>
                  <a:pt x="796066" y="268941"/>
                </a:lnTo>
              </a:path>
            </a:pathLst>
          </a:custGeom>
          <a:ln>
            <a:solidFill>
              <a:srgbClr val="FFFF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648" name="Line 184"/>
          <p:cNvSpPr>
            <a:spLocks noChangeShapeType="1"/>
          </p:cNvSpPr>
          <p:nvPr/>
        </p:nvSpPr>
        <p:spPr bwMode="auto">
          <a:xfrm rot="18000000" flipV="1">
            <a:off x="1697038" y="2355850"/>
            <a:ext cx="914400" cy="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8" name="Group 191"/>
          <p:cNvGrpSpPr>
            <a:grpSpLocks noChangeAspect="1"/>
          </p:cNvGrpSpPr>
          <p:nvPr/>
        </p:nvGrpSpPr>
        <p:grpSpPr bwMode="auto">
          <a:xfrm rot="7165234">
            <a:off x="1695758" y="2191068"/>
            <a:ext cx="623480" cy="136260"/>
            <a:chOff x="786993" y="1745932"/>
            <a:chExt cx="740248" cy="161824"/>
          </a:xfrm>
        </p:grpSpPr>
        <p:grpSp>
          <p:nvGrpSpPr>
            <p:cNvPr id="9" name="Group 102"/>
            <p:cNvGrpSpPr>
              <a:grpSpLocks/>
            </p:cNvGrpSpPr>
            <p:nvPr/>
          </p:nvGrpSpPr>
          <p:grpSpPr bwMode="auto">
            <a:xfrm>
              <a:off x="1335274" y="1746533"/>
              <a:ext cx="191967" cy="158541"/>
              <a:chOff x="1338874" y="1146562"/>
              <a:chExt cx="191967" cy="158541"/>
            </a:xfrm>
          </p:grpSpPr>
          <p:sp>
            <p:nvSpPr>
              <p:cNvPr id="193" name="Oval 115"/>
              <p:cNvSpPr>
                <a:spLocks noChangeArrowheads="1"/>
              </p:cNvSpPr>
              <p:nvPr/>
            </p:nvSpPr>
            <p:spPr bwMode="auto">
              <a:xfrm flipH="1">
                <a:off x="1476818" y="1149346"/>
                <a:ext cx="54023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194" name="Oval 116"/>
              <p:cNvSpPr>
                <a:spLocks noChangeArrowheads="1"/>
              </p:cNvSpPr>
              <p:nvPr/>
            </p:nvSpPr>
            <p:spPr bwMode="auto">
              <a:xfrm flipH="1">
                <a:off x="1432884" y="1148748"/>
                <a:ext cx="50844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195" name="Oval 117"/>
              <p:cNvSpPr>
                <a:spLocks noChangeAspect="1" noChangeArrowheads="1"/>
              </p:cNvSpPr>
              <p:nvPr/>
            </p:nvSpPr>
            <p:spPr bwMode="auto">
              <a:xfrm flipH="1">
                <a:off x="1383021" y="1146562"/>
                <a:ext cx="54023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196" name="Oval 118"/>
              <p:cNvSpPr>
                <a:spLocks noChangeArrowheads="1"/>
              </p:cNvSpPr>
              <p:nvPr/>
            </p:nvSpPr>
            <p:spPr bwMode="auto">
              <a:xfrm flipH="1">
                <a:off x="1338874" y="1146759"/>
                <a:ext cx="54023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</p:grpSp>
        <p:grpSp>
          <p:nvGrpSpPr>
            <p:cNvPr id="10" name="Group 103"/>
            <p:cNvGrpSpPr>
              <a:grpSpLocks/>
            </p:cNvGrpSpPr>
            <p:nvPr/>
          </p:nvGrpSpPr>
          <p:grpSpPr bwMode="auto">
            <a:xfrm>
              <a:off x="1155938" y="1745932"/>
              <a:ext cx="189214" cy="159104"/>
              <a:chOff x="1343464" y="1144477"/>
              <a:chExt cx="189214" cy="159104"/>
            </a:xfrm>
          </p:grpSpPr>
          <p:sp>
            <p:nvSpPr>
              <p:cNvPr id="188" name="Oval 115"/>
              <p:cNvSpPr>
                <a:spLocks noChangeArrowheads="1"/>
              </p:cNvSpPr>
              <p:nvPr/>
            </p:nvSpPr>
            <p:spPr bwMode="auto">
              <a:xfrm flipH="1">
                <a:off x="1478655" y="1145473"/>
                <a:ext cx="54023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189" name="Oval 116"/>
              <p:cNvSpPr>
                <a:spLocks noChangeArrowheads="1"/>
              </p:cNvSpPr>
              <p:nvPr/>
            </p:nvSpPr>
            <p:spPr bwMode="auto">
              <a:xfrm flipH="1">
                <a:off x="1434508" y="1145670"/>
                <a:ext cx="54023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190" name="Oval 117"/>
              <p:cNvSpPr>
                <a:spLocks noChangeArrowheads="1"/>
              </p:cNvSpPr>
              <p:nvPr/>
            </p:nvSpPr>
            <p:spPr bwMode="auto">
              <a:xfrm flipH="1">
                <a:off x="1388985" y="1147826"/>
                <a:ext cx="50844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192" name="Oval 118"/>
              <p:cNvSpPr>
                <a:spLocks noChangeArrowheads="1"/>
              </p:cNvSpPr>
              <p:nvPr/>
            </p:nvSpPr>
            <p:spPr bwMode="auto">
              <a:xfrm flipH="1">
                <a:off x="1343464" y="1144477"/>
                <a:ext cx="54021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</p:grpSp>
        <p:grpSp>
          <p:nvGrpSpPr>
            <p:cNvPr id="11" name="Group 108"/>
            <p:cNvGrpSpPr>
              <a:grpSpLocks/>
            </p:cNvGrpSpPr>
            <p:nvPr/>
          </p:nvGrpSpPr>
          <p:grpSpPr bwMode="auto">
            <a:xfrm>
              <a:off x="970671" y="1748853"/>
              <a:ext cx="191965" cy="158540"/>
              <a:chOff x="1342123" y="1145914"/>
              <a:chExt cx="191965" cy="158540"/>
            </a:xfrm>
          </p:grpSpPr>
          <p:sp>
            <p:nvSpPr>
              <p:cNvPr id="184" name="Oval 115"/>
              <p:cNvSpPr>
                <a:spLocks noChangeArrowheads="1"/>
              </p:cNvSpPr>
              <p:nvPr/>
            </p:nvSpPr>
            <p:spPr bwMode="auto">
              <a:xfrm flipH="1">
                <a:off x="1480067" y="1148697"/>
                <a:ext cx="54021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185" name="Oval 116"/>
              <p:cNvSpPr>
                <a:spLocks noChangeArrowheads="1"/>
              </p:cNvSpPr>
              <p:nvPr/>
            </p:nvSpPr>
            <p:spPr bwMode="auto">
              <a:xfrm flipH="1">
                <a:off x="1436132" y="1148099"/>
                <a:ext cx="50844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186" name="Oval 117"/>
              <p:cNvSpPr>
                <a:spLocks noChangeArrowheads="1"/>
              </p:cNvSpPr>
              <p:nvPr/>
            </p:nvSpPr>
            <p:spPr bwMode="auto">
              <a:xfrm flipH="1">
                <a:off x="1386269" y="1145914"/>
                <a:ext cx="54021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187" name="Oval 118"/>
              <p:cNvSpPr>
                <a:spLocks noChangeArrowheads="1"/>
              </p:cNvSpPr>
              <p:nvPr/>
            </p:nvSpPr>
            <p:spPr bwMode="auto">
              <a:xfrm flipH="1">
                <a:off x="1342123" y="1146111"/>
                <a:ext cx="54021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</p:grpSp>
        <p:grpSp>
          <p:nvGrpSpPr>
            <p:cNvPr id="12" name="Group 118"/>
            <p:cNvGrpSpPr>
              <a:grpSpLocks/>
            </p:cNvGrpSpPr>
            <p:nvPr/>
          </p:nvGrpSpPr>
          <p:grpSpPr bwMode="auto">
            <a:xfrm>
              <a:off x="786993" y="1749218"/>
              <a:ext cx="191965" cy="158538"/>
              <a:chOff x="1342461" y="1144795"/>
              <a:chExt cx="191965" cy="158538"/>
            </a:xfrm>
          </p:grpSpPr>
          <p:sp>
            <p:nvSpPr>
              <p:cNvPr id="180" name="Oval 115"/>
              <p:cNvSpPr>
                <a:spLocks noChangeArrowheads="1"/>
              </p:cNvSpPr>
              <p:nvPr/>
            </p:nvSpPr>
            <p:spPr bwMode="auto">
              <a:xfrm flipH="1">
                <a:off x="1480405" y="1147578"/>
                <a:ext cx="54021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181" name="Oval 116"/>
              <p:cNvSpPr>
                <a:spLocks noChangeArrowheads="1"/>
              </p:cNvSpPr>
              <p:nvPr/>
            </p:nvSpPr>
            <p:spPr bwMode="auto">
              <a:xfrm flipH="1">
                <a:off x="1436471" y="1146980"/>
                <a:ext cx="50844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182" name="Oval 117"/>
              <p:cNvSpPr>
                <a:spLocks noChangeArrowheads="1"/>
              </p:cNvSpPr>
              <p:nvPr/>
            </p:nvSpPr>
            <p:spPr bwMode="auto">
              <a:xfrm flipH="1">
                <a:off x="1386608" y="1144795"/>
                <a:ext cx="54021" cy="155755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183" name="Oval 118"/>
              <p:cNvSpPr>
                <a:spLocks noChangeArrowheads="1"/>
              </p:cNvSpPr>
              <p:nvPr/>
            </p:nvSpPr>
            <p:spPr bwMode="auto">
              <a:xfrm flipH="1">
                <a:off x="1342461" y="1144993"/>
                <a:ext cx="54021" cy="15575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</p:grpSp>
      </p:grpSp>
      <p:sp>
        <p:nvSpPr>
          <p:cNvPr id="296" name="Oval 295"/>
          <p:cNvSpPr/>
          <p:nvPr/>
        </p:nvSpPr>
        <p:spPr>
          <a:xfrm>
            <a:off x="1333500" y="1461058"/>
            <a:ext cx="1521378" cy="1737360"/>
          </a:xfrm>
          <a:prstGeom prst="ellipse">
            <a:avLst/>
          </a:prstGeom>
          <a:noFill/>
          <a:ln w="38100" cap="flat" cmpd="tri" algn="ctr">
            <a:solidFill>
              <a:srgbClr val="66FFCC">
                <a:alpha val="46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3" name="Line 184"/>
          <p:cNvSpPr>
            <a:spLocks noChangeShapeType="1"/>
          </p:cNvSpPr>
          <p:nvPr/>
        </p:nvSpPr>
        <p:spPr bwMode="auto">
          <a:xfrm rot="18000000" flipV="1">
            <a:off x="1698831" y="2357643"/>
            <a:ext cx="914400" cy="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7" name="Rectangle 136"/>
          <p:cNvSpPr>
            <a:spLocks noChangeArrowheads="1"/>
          </p:cNvSpPr>
          <p:nvPr/>
        </p:nvSpPr>
        <p:spPr bwMode="auto">
          <a:xfrm>
            <a:off x="4262436" y="951740"/>
            <a:ext cx="190103" cy="194972"/>
          </a:xfrm>
          <a:prstGeom prst="rec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dirty="0">
              <a:latin typeface="Comic Sans MS" pitchFamily="-110" charset="0"/>
              <a:ea typeface="Comic Sans MS" pitchFamily="-110" charset="0"/>
              <a:cs typeface="Comic Sans MS" pitchFamily="-110" charset="0"/>
            </a:endParaRPr>
          </a:p>
        </p:txBody>
      </p:sp>
      <p:sp>
        <p:nvSpPr>
          <p:cNvPr id="488" name="Text Box 110"/>
          <p:cNvSpPr txBox="1">
            <a:spLocks noChangeArrowheads="1"/>
          </p:cNvSpPr>
          <p:nvPr/>
        </p:nvSpPr>
        <p:spPr bwMode="auto">
          <a:xfrm>
            <a:off x="3534776" y="1180513"/>
            <a:ext cx="1602771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 dirty="0" smtClean="0">
                <a:solidFill>
                  <a:srgbClr val="000090"/>
                </a:solidFill>
                <a:latin typeface="Comic Sans MS" pitchFamily="-110" charset="0"/>
                <a:ea typeface="Comic Sans MS" pitchFamily="-110" charset="0"/>
                <a:cs typeface="Comic Sans MS" pitchFamily="-110" charset="0"/>
              </a:rPr>
              <a:t>New </a:t>
            </a:r>
          </a:p>
          <a:p>
            <a:pPr algn="ctr" eaLnBrk="0" hangingPunct="0"/>
            <a:r>
              <a:rPr lang="en-US" sz="1600" dirty="0" smtClean="0">
                <a:solidFill>
                  <a:srgbClr val="000090"/>
                </a:solidFill>
                <a:latin typeface="Comic Sans MS" pitchFamily="-110" charset="0"/>
                <a:ea typeface="Comic Sans MS" pitchFamily="-110" charset="0"/>
                <a:cs typeface="Comic Sans MS" pitchFamily="-110" charset="0"/>
              </a:rPr>
              <a:t>detector</a:t>
            </a:r>
            <a:endParaRPr lang="en-US" sz="1600" dirty="0">
              <a:solidFill>
                <a:srgbClr val="000090"/>
              </a:solidFill>
              <a:latin typeface="Comic Sans MS" pitchFamily="-110" charset="0"/>
              <a:ea typeface="Comic Sans MS" pitchFamily="-110" charset="0"/>
              <a:cs typeface="Comic Sans MS" pitchFamily="-110" charset="0"/>
            </a:endParaRPr>
          </a:p>
        </p:txBody>
      </p:sp>
      <p:sp>
        <p:nvSpPr>
          <p:cNvPr id="489" name="Arc 488"/>
          <p:cNvSpPr/>
          <p:nvPr/>
        </p:nvSpPr>
        <p:spPr>
          <a:xfrm rot="16200000" flipH="1" flipV="1">
            <a:off x="4125184" y="-102720"/>
            <a:ext cx="452567" cy="1861073"/>
          </a:xfrm>
          <a:prstGeom prst="arc">
            <a:avLst>
              <a:gd name="adj1" fmla="val 16803933"/>
              <a:gd name="adj2" fmla="val 4913040"/>
            </a:avLst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90" name="Arc 489"/>
          <p:cNvSpPr/>
          <p:nvPr/>
        </p:nvSpPr>
        <p:spPr>
          <a:xfrm rot="5400000" flipH="1">
            <a:off x="4166274" y="5487042"/>
            <a:ext cx="470434" cy="1891552"/>
          </a:xfrm>
          <a:prstGeom prst="arc">
            <a:avLst>
              <a:gd name="adj1" fmla="val 16802610"/>
              <a:gd name="adj2" fmla="val 4705417"/>
            </a:avLst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25" name="Arc 424"/>
          <p:cNvSpPr/>
          <p:nvPr/>
        </p:nvSpPr>
        <p:spPr>
          <a:xfrm rot="9000000" flipH="1" flipV="1">
            <a:off x="1786584" y="4186645"/>
            <a:ext cx="436693" cy="1861073"/>
          </a:xfrm>
          <a:prstGeom prst="arc">
            <a:avLst>
              <a:gd name="adj1" fmla="val 16803933"/>
              <a:gd name="adj2" fmla="val 4817061"/>
            </a:avLst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443" name="Straight Connector 442"/>
          <p:cNvCxnSpPr>
            <a:stCxn id="290" idx="2"/>
            <a:endCxn id="274" idx="0"/>
          </p:cNvCxnSpPr>
          <p:nvPr/>
        </p:nvCxnSpPr>
        <p:spPr>
          <a:xfrm rot="10800000" flipV="1">
            <a:off x="3986639" y="6333035"/>
            <a:ext cx="924314" cy="15914"/>
          </a:xfrm>
          <a:prstGeom prst="line">
            <a:avLst/>
          </a:prstGeom>
          <a:ln w="38100">
            <a:solidFill>
              <a:srgbClr val="DD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6" name="Rounded Rectangle 515"/>
          <p:cNvSpPr/>
          <p:nvPr/>
        </p:nvSpPr>
        <p:spPr>
          <a:xfrm rot="18000000">
            <a:off x="1809936" y="2317122"/>
            <a:ext cx="825500" cy="151092"/>
          </a:xfrm>
          <a:prstGeom prst="roundRect">
            <a:avLst/>
          </a:prstGeom>
          <a:noFill/>
          <a:ln w="76200" cap="flat" cmpd="tri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02"/>
          <p:cNvGrpSpPr>
            <a:grpSpLocks/>
          </p:cNvGrpSpPr>
          <p:nvPr/>
        </p:nvGrpSpPr>
        <p:grpSpPr bwMode="auto">
          <a:xfrm flipV="1">
            <a:off x="4620783" y="826601"/>
            <a:ext cx="124677" cy="108170"/>
            <a:chOff x="1348913" y="1142862"/>
            <a:chExt cx="190276" cy="155817"/>
          </a:xfrm>
        </p:grpSpPr>
        <p:sp>
          <p:nvSpPr>
            <p:cNvPr id="463" name="Oval 115"/>
            <p:cNvSpPr>
              <a:spLocks noChangeArrowheads="1"/>
            </p:cNvSpPr>
            <p:nvPr/>
          </p:nvSpPr>
          <p:spPr bwMode="auto">
            <a:xfrm flipH="1">
              <a:off x="1485778" y="1142797"/>
              <a:ext cx="53957" cy="157189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464" name="Oval 116"/>
            <p:cNvSpPr>
              <a:spLocks noChangeArrowheads="1"/>
            </p:cNvSpPr>
            <p:nvPr/>
          </p:nvSpPr>
          <p:spPr bwMode="auto">
            <a:xfrm flipH="1">
              <a:off x="1441343" y="1142797"/>
              <a:ext cx="50782" cy="157189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465" name="Oval 117"/>
            <p:cNvSpPr>
              <a:spLocks noChangeAspect="1" noChangeArrowheads="1"/>
            </p:cNvSpPr>
            <p:nvPr/>
          </p:nvSpPr>
          <p:spPr bwMode="auto">
            <a:xfrm flipH="1">
              <a:off x="1393735" y="1142797"/>
              <a:ext cx="53955" cy="157189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466" name="Oval 118"/>
            <p:cNvSpPr>
              <a:spLocks noChangeArrowheads="1"/>
            </p:cNvSpPr>
            <p:nvPr/>
          </p:nvSpPr>
          <p:spPr bwMode="auto">
            <a:xfrm flipH="1">
              <a:off x="1349301" y="1142797"/>
              <a:ext cx="53955" cy="157189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</p:grpSp>
      <p:sp>
        <p:nvSpPr>
          <p:cNvPr id="526" name="Text Box 113"/>
          <p:cNvSpPr txBox="1">
            <a:spLocks noChangeAspect="1" noChangeArrowheads="1"/>
          </p:cNvSpPr>
          <p:nvPr/>
        </p:nvSpPr>
        <p:spPr bwMode="auto">
          <a:xfrm rot="19800000" flipH="1">
            <a:off x="2343196" y="834639"/>
            <a:ext cx="60547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900" dirty="0" smtClean="0">
                <a:solidFill>
                  <a:srgbClr val="FF0000"/>
                </a:solidFill>
                <a:latin typeface="Comic Sans MS"/>
                <a:cs typeface="Comic Sans MS"/>
              </a:rPr>
              <a:t>0.6 GeV </a:t>
            </a:r>
            <a:endParaRPr lang="en-US" sz="9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450" name="Text Box 113"/>
          <p:cNvSpPr txBox="1">
            <a:spLocks noChangeAspect="1" noChangeArrowheads="1"/>
          </p:cNvSpPr>
          <p:nvPr/>
        </p:nvSpPr>
        <p:spPr bwMode="auto">
          <a:xfrm rot="3778540">
            <a:off x="1683985" y="4474856"/>
            <a:ext cx="79107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900" dirty="0" smtClean="0">
                <a:solidFill>
                  <a:srgbClr val="FF0000"/>
                </a:solidFill>
                <a:latin typeface="Comic Sans MS"/>
                <a:cs typeface="Comic Sans MS"/>
              </a:rPr>
              <a:t>30  GeV </a:t>
            </a:r>
            <a:endParaRPr lang="en-US" sz="9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452" name="Text Box 113"/>
          <p:cNvSpPr txBox="1">
            <a:spLocks noChangeAspect="1" noChangeArrowheads="1"/>
          </p:cNvSpPr>
          <p:nvPr/>
        </p:nvSpPr>
        <p:spPr bwMode="auto">
          <a:xfrm>
            <a:off x="3471358" y="5966769"/>
            <a:ext cx="79107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900" dirty="0" smtClean="0">
                <a:solidFill>
                  <a:srgbClr val="FF0000"/>
                </a:solidFill>
                <a:latin typeface="Comic Sans MS"/>
                <a:cs typeface="Comic Sans MS"/>
              </a:rPr>
              <a:t>30  GeV </a:t>
            </a:r>
            <a:endParaRPr lang="en-US" sz="9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359" name="Text Box 19"/>
          <p:cNvSpPr txBox="1">
            <a:spLocks noChangeArrowheads="1"/>
          </p:cNvSpPr>
          <p:nvPr/>
        </p:nvSpPr>
        <p:spPr bwMode="auto">
          <a:xfrm rot="17993261">
            <a:off x="1078235" y="1920819"/>
            <a:ext cx="13361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200" i="0" dirty="0" smtClean="0">
                <a:solidFill>
                  <a:srgbClr val="FF0000"/>
                </a:solidFill>
                <a:latin typeface="Comic Sans MS"/>
                <a:cs typeface="Comic Sans MS"/>
              </a:rPr>
              <a:t>Linac 2.45 GeV</a:t>
            </a:r>
            <a:endParaRPr lang="en-US" sz="1200" i="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366" name="Text Box 19"/>
          <p:cNvSpPr txBox="1">
            <a:spLocks noChangeArrowheads="1"/>
          </p:cNvSpPr>
          <p:nvPr/>
        </p:nvSpPr>
        <p:spPr bwMode="auto">
          <a:xfrm rot="3600000">
            <a:off x="5869107" y="2520525"/>
            <a:ext cx="14653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200" i="0" dirty="0" smtClean="0">
                <a:solidFill>
                  <a:srgbClr val="FF0000"/>
                </a:solidFill>
                <a:latin typeface="Comic Sans MS"/>
                <a:cs typeface="Comic Sans MS"/>
              </a:rPr>
              <a:t>Linac 2.45 GeV</a:t>
            </a:r>
            <a:endParaRPr lang="en-US" sz="1200" i="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grpSp>
        <p:nvGrpSpPr>
          <p:cNvPr id="14" name="Group 373"/>
          <p:cNvGrpSpPr/>
          <p:nvPr/>
        </p:nvGrpSpPr>
        <p:grpSpPr>
          <a:xfrm>
            <a:off x="2896285" y="5309920"/>
            <a:ext cx="1032733" cy="323166"/>
            <a:chOff x="4641972" y="4692927"/>
            <a:chExt cx="1032733" cy="323166"/>
          </a:xfrm>
        </p:grpSpPr>
        <p:sp>
          <p:nvSpPr>
            <p:cNvPr id="142" name="TextBox 141"/>
            <p:cNvSpPr txBox="1"/>
            <p:nvPr/>
          </p:nvSpPr>
          <p:spPr>
            <a:xfrm>
              <a:off x="4641972" y="4692927"/>
              <a:ext cx="10327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Comic Sans MS"/>
                  <a:cs typeface="Comic Sans MS"/>
                </a:rPr>
                <a:t>100 m</a:t>
              </a:r>
              <a:endParaRPr lang="en-US" sz="1200" dirty="0">
                <a:latin typeface="Comic Sans MS"/>
                <a:cs typeface="Comic Sans MS"/>
              </a:endParaRPr>
            </a:p>
          </p:txBody>
        </p:sp>
        <p:cxnSp>
          <p:nvCxnSpPr>
            <p:cNvPr id="369" name="Straight Connector 368"/>
            <p:cNvCxnSpPr/>
            <p:nvPr/>
          </p:nvCxnSpPr>
          <p:spPr>
            <a:xfrm flipV="1">
              <a:off x="4928523" y="5016093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480"/>
          <p:cNvGrpSpPr>
            <a:grpSpLocks noChangeAspect="1"/>
          </p:cNvGrpSpPr>
          <p:nvPr/>
        </p:nvGrpSpPr>
        <p:grpSpPr>
          <a:xfrm>
            <a:off x="6045733" y="786707"/>
            <a:ext cx="629867" cy="330065"/>
            <a:chOff x="4166066" y="3056387"/>
            <a:chExt cx="2519466" cy="1320268"/>
          </a:xfrm>
        </p:grpSpPr>
        <p:grpSp>
          <p:nvGrpSpPr>
            <p:cNvPr id="16" name="Group 86"/>
            <p:cNvGrpSpPr>
              <a:grpSpLocks noChangeAspect="1"/>
            </p:cNvGrpSpPr>
            <p:nvPr/>
          </p:nvGrpSpPr>
          <p:grpSpPr bwMode="auto">
            <a:xfrm>
              <a:off x="4166066" y="3056387"/>
              <a:ext cx="1406168" cy="1320268"/>
              <a:chOff x="1815" y="2475"/>
              <a:chExt cx="492" cy="547"/>
            </a:xfrm>
          </p:grpSpPr>
          <p:grpSp>
            <p:nvGrpSpPr>
              <p:cNvPr id="17" name="Group 87"/>
              <p:cNvGrpSpPr>
                <a:grpSpLocks noChangeAspect="1"/>
              </p:cNvGrpSpPr>
              <p:nvPr/>
            </p:nvGrpSpPr>
            <p:grpSpPr bwMode="auto">
              <a:xfrm>
                <a:off x="1815" y="2475"/>
                <a:ext cx="492" cy="273"/>
                <a:chOff x="1815" y="2475"/>
                <a:chExt cx="492" cy="273"/>
              </a:xfrm>
            </p:grpSpPr>
            <p:sp>
              <p:nvSpPr>
                <p:cNvPr id="382" name="Rectangle 88"/>
                <p:cNvSpPr>
                  <a:spLocks noChangeAspect="1" noChangeArrowheads="1"/>
                </p:cNvSpPr>
                <p:nvPr/>
              </p:nvSpPr>
              <p:spPr bwMode="auto">
                <a:xfrm rot="20160000">
                  <a:off x="1910" y="2643"/>
                  <a:ext cx="62" cy="6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eaLnBrk="0" hangingPunct="0"/>
                  <a:endParaRPr lang="en-US" sz="900" dirty="0">
                    <a:latin typeface="Comic Sans MS"/>
                    <a:cs typeface="Comic Sans MS"/>
                  </a:endParaRPr>
                </a:p>
              </p:txBody>
            </p:sp>
            <p:sp>
              <p:nvSpPr>
                <p:cNvPr id="383" name="Freeform 89"/>
                <p:cNvSpPr>
                  <a:spLocks noChangeAspect="1"/>
                </p:cNvSpPr>
                <p:nvPr/>
              </p:nvSpPr>
              <p:spPr bwMode="auto">
                <a:xfrm>
                  <a:off x="1815" y="2490"/>
                  <a:ext cx="492" cy="258"/>
                </a:xfrm>
                <a:custGeom>
                  <a:avLst/>
                  <a:gdLst>
                    <a:gd name="T0" fmla="*/ 104 w 492"/>
                    <a:gd name="T1" fmla="*/ 258 h 258"/>
                    <a:gd name="T2" fmla="*/ 0 w 492"/>
                    <a:gd name="T3" fmla="*/ 258 h 258"/>
                    <a:gd name="T4" fmla="*/ 0 w 492"/>
                    <a:gd name="T5" fmla="*/ 0 h 258"/>
                    <a:gd name="T6" fmla="*/ 364 w 492"/>
                    <a:gd name="T7" fmla="*/ 0 h 258"/>
                    <a:gd name="T8" fmla="*/ 492 w 492"/>
                    <a:gd name="T9" fmla="*/ 218 h 258"/>
                    <a:gd name="T10" fmla="*/ 190 w 492"/>
                    <a:gd name="T11" fmla="*/ 218 h 258"/>
                    <a:gd name="T12" fmla="*/ 146 w 492"/>
                    <a:gd name="T13" fmla="*/ 128 h 258"/>
                    <a:gd name="T14" fmla="*/ 80 w 492"/>
                    <a:gd name="T15" fmla="*/ 162 h 258"/>
                    <a:gd name="T16" fmla="*/ 104 w 492"/>
                    <a:gd name="T17" fmla="*/ 258 h 2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492"/>
                    <a:gd name="T28" fmla="*/ 0 h 258"/>
                    <a:gd name="T29" fmla="*/ 492 w 492"/>
                    <a:gd name="T30" fmla="*/ 258 h 2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492" h="258">
                      <a:moveTo>
                        <a:pt x="104" y="258"/>
                      </a:moveTo>
                      <a:lnTo>
                        <a:pt x="0" y="258"/>
                      </a:lnTo>
                      <a:lnTo>
                        <a:pt x="0" y="0"/>
                      </a:lnTo>
                      <a:lnTo>
                        <a:pt x="364" y="0"/>
                      </a:lnTo>
                      <a:lnTo>
                        <a:pt x="492" y="218"/>
                      </a:lnTo>
                      <a:lnTo>
                        <a:pt x="190" y="218"/>
                      </a:lnTo>
                      <a:lnTo>
                        <a:pt x="146" y="128"/>
                      </a:lnTo>
                      <a:lnTo>
                        <a:pt x="80" y="162"/>
                      </a:lnTo>
                      <a:lnTo>
                        <a:pt x="104" y="258"/>
                      </a:lnTo>
                      <a:close/>
                    </a:path>
                  </a:pathLst>
                </a:cu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eaLnBrk="0" hangingPunct="0"/>
                  <a:endParaRPr lang="en-US" sz="900" dirty="0">
                    <a:latin typeface="Comic Sans MS"/>
                    <a:cs typeface="Comic Sans MS"/>
                  </a:endParaRPr>
                </a:p>
              </p:txBody>
            </p:sp>
            <p:sp>
              <p:nvSpPr>
                <p:cNvPr id="387" name="Rectangle 90"/>
                <p:cNvSpPr>
                  <a:spLocks noChangeAspect="1" noChangeArrowheads="1"/>
                </p:cNvSpPr>
                <p:nvPr/>
              </p:nvSpPr>
              <p:spPr bwMode="auto">
                <a:xfrm rot="19560000">
                  <a:off x="2198" y="2475"/>
                  <a:ext cx="62" cy="6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eaLnBrk="0" hangingPunct="0"/>
                  <a:endParaRPr lang="en-US" sz="900" dirty="0">
                    <a:latin typeface="Comic Sans MS"/>
                    <a:cs typeface="Comic Sans MS"/>
                  </a:endParaRPr>
                </a:p>
              </p:txBody>
            </p:sp>
          </p:grpSp>
          <p:grpSp>
            <p:nvGrpSpPr>
              <p:cNvPr id="18" name="Group 91"/>
              <p:cNvGrpSpPr>
                <a:grpSpLocks noChangeAspect="1"/>
              </p:cNvGrpSpPr>
              <p:nvPr/>
            </p:nvGrpSpPr>
            <p:grpSpPr bwMode="auto">
              <a:xfrm flipV="1">
                <a:off x="1815" y="2749"/>
                <a:ext cx="492" cy="273"/>
                <a:chOff x="1813" y="2475"/>
                <a:chExt cx="492" cy="273"/>
              </a:xfrm>
            </p:grpSpPr>
            <p:sp>
              <p:nvSpPr>
                <p:cNvPr id="379" name="Rectangle 92"/>
                <p:cNvSpPr>
                  <a:spLocks noChangeAspect="1" noChangeArrowheads="1"/>
                </p:cNvSpPr>
                <p:nvPr/>
              </p:nvSpPr>
              <p:spPr bwMode="auto">
                <a:xfrm rot="20220000">
                  <a:off x="1910" y="2643"/>
                  <a:ext cx="62" cy="6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eaLnBrk="0" hangingPunct="0"/>
                  <a:endParaRPr lang="en-US" sz="900" dirty="0">
                    <a:latin typeface="Comic Sans MS"/>
                    <a:cs typeface="Comic Sans MS"/>
                  </a:endParaRPr>
                </a:p>
              </p:txBody>
            </p:sp>
            <p:sp>
              <p:nvSpPr>
                <p:cNvPr id="380" name="Freeform 93"/>
                <p:cNvSpPr>
                  <a:spLocks noChangeAspect="1"/>
                </p:cNvSpPr>
                <p:nvPr/>
              </p:nvSpPr>
              <p:spPr bwMode="auto">
                <a:xfrm>
                  <a:off x="1813" y="2490"/>
                  <a:ext cx="492" cy="258"/>
                </a:xfrm>
                <a:custGeom>
                  <a:avLst/>
                  <a:gdLst>
                    <a:gd name="T0" fmla="*/ 104 w 492"/>
                    <a:gd name="T1" fmla="*/ 258 h 258"/>
                    <a:gd name="T2" fmla="*/ 0 w 492"/>
                    <a:gd name="T3" fmla="*/ 258 h 258"/>
                    <a:gd name="T4" fmla="*/ 0 w 492"/>
                    <a:gd name="T5" fmla="*/ 0 h 258"/>
                    <a:gd name="T6" fmla="*/ 364 w 492"/>
                    <a:gd name="T7" fmla="*/ 0 h 258"/>
                    <a:gd name="T8" fmla="*/ 492 w 492"/>
                    <a:gd name="T9" fmla="*/ 218 h 258"/>
                    <a:gd name="T10" fmla="*/ 190 w 492"/>
                    <a:gd name="T11" fmla="*/ 218 h 258"/>
                    <a:gd name="T12" fmla="*/ 146 w 492"/>
                    <a:gd name="T13" fmla="*/ 128 h 258"/>
                    <a:gd name="T14" fmla="*/ 80 w 492"/>
                    <a:gd name="T15" fmla="*/ 162 h 258"/>
                    <a:gd name="T16" fmla="*/ 104 w 492"/>
                    <a:gd name="T17" fmla="*/ 258 h 2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492"/>
                    <a:gd name="T28" fmla="*/ 0 h 258"/>
                    <a:gd name="T29" fmla="*/ 492 w 492"/>
                    <a:gd name="T30" fmla="*/ 258 h 2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492" h="258">
                      <a:moveTo>
                        <a:pt x="104" y="258"/>
                      </a:moveTo>
                      <a:lnTo>
                        <a:pt x="0" y="258"/>
                      </a:lnTo>
                      <a:lnTo>
                        <a:pt x="0" y="0"/>
                      </a:lnTo>
                      <a:lnTo>
                        <a:pt x="364" y="0"/>
                      </a:lnTo>
                      <a:lnTo>
                        <a:pt x="492" y="218"/>
                      </a:lnTo>
                      <a:lnTo>
                        <a:pt x="190" y="218"/>
                      </a:lnTo>
                      <a:lnTo>
                        <a:pt x="146" y="128"/>
                      </a:lnTo>
                      <a:lnTo>
                        <a:pt x="80" y="162"/>
                      </a:lnTo>
                      <a:lnTo>
                        <a:pt x="104" y="258"/>
                      </a:lnTo>
                      <a:close/>
                    </a:path>
                  </a:pathLst>
                </a:cu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eaLnBrk="0" hangingPunct="0"/>
                  <a:endParaRPr lang="en-US" sz="900" dirty="0">
                    <a:latin typeface="Comic Sans MS"/>
                    <a:cs typeface="Comic Sans MS"/>
                  </a:endParaRPr>
                </a:p>
              </p:txBody>
            </p:sp>
            <p:sp>
              <p:nvSpPr>
                <p:cNvPr id="381" name="Rectangle 94"/>
                <p:cNvSpPr>
                  <a:spLocks noChangeAspect="1" noChangeArrowheads="1"/>
                </p:cNvSpPr>
                <p:nvPr/>
              </p:nvSpPr>
              <p:spPr bwMode="auto">
                <a:xfrm rot="19560000">
                  <a:off x="2198" y="2475"/>
                  <a:ext cx="62" cy="6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eaLnBrk="0" hangingPunct="0"/>
                  <a:endParaRPr lang="en-US" sz="900" dirty="0">
                    <a:latin typeface="Comic Sans MS"/>
                    <a:cs typeface="Comic Sans MS"/>
                  </a:endParaRPr>
                </a:p>
              </p:txBody>
            </p:sp>
          </p:grpSp>
        </p:grpSp>
        <p:sp>
          <p:nvSpPr>
            <p:cNvPr id="351" name="Block Arc 350"/>
            <p:cNvSpPr/>
            <p:nvPr/>
          </p:nvSpPr>
          <p:spPr>
            <a:xfrm>
              <a:off x="5588252" y="3170070"/>
              <a:ext cx="1097280" cy="1097280"/>
            </a:xfrm>
            <a:prstGeom prst="blockArc">
              <a:avLst>
                <a:gd name="adj1" fmla="val 11067651"/>
                <a:gd name="adj2" fmla="val 10455262"/>
                <a:gd name="adj3" fmla="val 3178"/>
              </a:avLst>
            </a:prstGeom>
            <a:solidFill>
              <a:srgbClr val="000090"/>
            </a:solidFill>
            <a:ln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52" name="Rounded Rectangle 351"/>
            <p:cNvSpPr/>
            <p:nvPr/>
          </p:nvSpPr>
          <p:spPr>
            <a:xfrm>
              <a:off x="4999853" y="3634286"/>
              <a:ext cx="631010" cy="164592"/>
            </a:xfrm>
            <a:prstGeom prst="roundRect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3" name="Rounded Rectangle 352"/>
            <p:cNvSpPr/>
            <p:nvPr/>
          </p:nvSpPr>
          <p:spPr>
            <a:xfrm>
              <a:off x="5060949" y="3656553"/>
              <a:ext cx="618229" cy="11887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8" name="Oval 357"/>
            <p:cNvSpPr/>
            <p:nvPr/>
          </p:nvSpPr>
          <p:spPr>
            <a:xfrm>
              <a:off x="5200650" y="3694093"/>
              <a:ext cx="45720" cy="4572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05" name="Text Box 113"/>
          <p:cNvSpPr txBox="1">
            <a:spLocks noChangeAspect="1" noChangeArrowheads="1"/>
          </p:cNvSpPr>
          <p:nvPr/>
        </p:nvSpPr>
        <p:spPr bwMode="auto">
          <a:xfrm flipH="1">
            <a:off x="4427140" y="1035050"/>
            <a:ext cx="6976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solidFill>
                  <a:srgbClr val="FF0000"/>
                </a:solidFill>
                <a:latin typeface="Comic Sans MS"/>
                <a:cs typeface="Comic Sans MS"/>
              </a:rPr>
              <a:t>27.55 GeV </a:t>
            </a:r>
            <a:endParaRPr lang="en-US" sz="8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317" name="Arc 316"/>
          <p:cNvSpPr/>
          <p:nvPr/>
        </p:nvSpPr>
        <p:spPr>
          <a:xfrm rot="3600000">
            <a:off x="6931034" y="2529459"/>
            <a:ext cx="208914" cy="154956"/>
          </a:xfrm>
          <a:prstGeom prst="arc">
            <a:avLst>
              <a:gd name="adj1" fmla="val 16200000"/>
              <a:gd name="adj2" fmla="val 6010379"/>
            </a:avLst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Arc 323"/>
          <p:cNvSpPr>
            <a:spLocks noChangeAspect="1"/>
          </p:cNvSpPr>
          <p:nvPr/>
        </p:nvSpPr>
        <p:spPr>
          <a:xfrm rot="577047">
            <a:off x="2440398" y="756480"/>
            <a:ext cx="4529907" cy="3880888"/>
          </a:xfrm>
          <a:prstGeom prst="arc">
            <a:avLst>
              <a:gd name="adj1" fmla="val 15576055"/>
              <a:gd name="adj2" fmla="val 19714471"/>
            </a:avLst>
          </a:prstGeom>
          <a:ln w="12700" cap="flat" cmpd="sng" algn="ctr">
            <a:solidFill>
              <a:srgbClr val="DD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9" name="Group 1"/>
          <p:cNvGrpSpPr/>
          <p:nvPr/>
        </p:nvGrpSpPr>
        <p:grpSpPr>
          <a:xfrm rot="3600000">
            <a:off x="4111490" y="845190"/>
            <a:ext cx="3806676" cy="2284552"/>
            <a:chOff x="1719314" y="51753"/>
            <a:chExt cx="3806676" cy="2284552"/>
          </a:xfrm>
        </p:grpSpPr>
        <p:sp>
          <p:nvSpPr>
            <p:cNvPr id="26662" name="Text Box 19"/>
            <p:cNvSpPr txBox="1">
              <a:spLocks noChangeArrowheads="1"/>
            </p:cNvSpPr>
            <p:nvPr/>
          </p:nvSpPr>
          <p:spPr bwMode="auto">
            <a:xfrm>
              <a:off x="4723544" y="51753"/>
              <a:ext cx="80244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dirty="0" smtClean="0">
                  <a:solidFill>
                    <a:srgbClr val="3366FF"/>
                  </a:solidFill>
                  <a:latin typeface="Comic Sans MS" pitchFamily="-110" charset="0"/>
                  <a:ea typeface="Comic Sans MS" pitchFamily="-110" charset="0"/>
                  <a:cs typeface="Comic Sans MS" pitchFamily="-110" charset="0"/>
                </a:rPr>
                <a:t>Beam </a:t>
              </a:r>
            </a:p>
            <a:p>
              <a:pPr eaLnBrk="0" hangingPunct="0"/>
              <a:r>
                <a:rPr lang="en-US" sz="1000" dirty="0" smtClean="0">
                  <a:solidFill>
                    <a:srgbClr val="3366FF"/>
                  </a:solidFill>
                  <a:latin typeface="Comic Sans MS" pitchFamily="-110" charset="0"/>
                  <a:ea typeface="Comic Sans MS" pitchFamily="-110" charset="0"/>
                  <a:cs typeface="Comic Sans MS" pitchFamily="-110" charset="0"/>
                </a:rPr>
                <a:t>dump</a:t>
              </a:r>
              <a:endParaRPr lang="en-US" sz="1000" dirty="0">
                <a:solidFill>
                  <a:srgbClr val="3366FF"/>
                </a:solidFill>
                <a:latin typeface="Comic Sans MS" pitchFamily="-110" charset="0"/>
                <a:ea typeface="Comic Sans MS" pitchFamily="-110" charset="0"/>
                <a:cs typeface="Comic Sans MS" pitchFamily="-110" charset="0"/>
              </a:endParaRPr>
            </a:p>
          </p:txBody>
        </p:sp>
        <p:sp>
          <p:nvSpPr>
            <p:cNvPr id="26661" name="Text Box 19"/>
            <p:cNvSpPr txBox="1">
              <a:spLocks noChangeArrowheads="1"/>
            </p:cNvSpPr>
            <p:nvPr/>
          </p:nvSpPr>
          <p:spPr bwMode="auto">
            <a:xfrm>
              <a:off x="3457810" y="99167"/>
              <a:ext cx="76911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dirty="0" smtClean="0">
                  <a:solidFill>
                    <a:srgbClr val="3366FF"/>
                  </a:solidFill>
                  <a:latin typeface="Comic Sans MS" pitchFamily="-110" charset="0"/>
                  <a:ea typeface="Comic Sans MS" pitchFamily="-110" charset="0"/>
                  <a:cs typeface="Comic Sans MS" pitchFamily="-110" charset="0"/>
                </a:rPr>
                <a:t>Polarized </a:t>
              </a:r>
            </a:p>
            <a:p>
              <a:pPr eaLnBrk="0" hangingPunct="0"/>
              <a:r>
                <a:rPr lang="en-US" sz="1000" dirty="0" smtClean="0">
                  <a:solidFill>
                    <a:srgbClr val="3366FF"/>
                  </a:solidFill>
                  <a:latin typeface="Comic Sans MS" pitchFamily="-110" charset="0"/>
                  <a:ea typeface="Comic Sans MS" pitchFamily="-110" charset="0"/>
                  <a:cs typeface="Comic Sans MS" pitchFamily="-110" charset="0"/>
                </a:rPr>
                <a:t>e-gun</a:t>
              </a:r>
              <a:endParaRPr lang="en-US" sz="1000" dirty="0">
                <a:solidFill>
                  <a:srgbClr val="3366FF"/>
                </a:solidFill>
                <a:latin typeface="Comic Sans MS" pitchFamily="-110" charset="0"/>
                <a:ea typeface="Comic Sans MS" pitchFamily="-110" charset="0"/>
                <a:cs typeface="Comic Sans MS" pitchFamily="-110" charset="0"/>
              </a:endParaRPr>
            </a:p>
          </p:txBody>
        </p:sp>
        <p:sp>
          <p:nvSpPr>
            <p:cNvPr id="152" name="Can 151"/>
            <p:cNvSpPr/>
            <p:nvPr/>
          </p:nvSpPr>
          <p:spPr bwMode="auto">
            <a:xfrm rot="16200000">
              <a:off x="4626195" y="352863"/>
              <a:ext cx="156584" cy="180056"/>
            </a:xfrm>
            <a:prstGeom prst="can">
              <a:avLst/>
            </a:prstGeom>
            <a:solidFill>
              <a:srgbClr val="C0504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69" name="Freeform 468"/>
            <p:cNvSpPr/>
            <p:nvPr/>
          </p:nvSpPr>
          <p:spPr>
            <a:xfrm rot="21439852" flipH="1">
              <a:off x="4092908" y="425986"/>
              <a:ext cx="261845" cy="123074"/>
            </a:xfrm>
            <a:custGeom>
              <a:avLst/>
              <a:gdLst>
                <a:gd name="connsiteX0" fmla="*/ 0 w 323850"/>
                <a:gd name="connsiteY0" fmla="*/ 104775 h 113242"/>
                <a:gd name="connsiteX1" fmla="*/ 139700 w 323850"/>
                <a:gd name="connsiteY1" fmla="*/ 98425 h 113242"/>
                <a:gd name="connsiteX2" fmla="*/ 190500 w 323850"/>
                <a:gd name="connsiteY2" fmla="*/ 15875 h 113242"/>
                <a:gd name="connsiteX3" fmla="*/ 323850 w 323850"/>
                <a:gd name="connsiteY3" fmla="*/ 3175 h 113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113242">
                  <a:moveTo>
                    <a:pt x="0" y="104775"/>
                  </a:moveTo>
                  <a:cubicBezTo>
                    <a:pt x="53975" y="109008"/>
                    <a:pt x="107950" y="113242"/>
                    <a:pt x="139700" y="98425"/>
                  </a:cubicBezTo>
                  <a:cubicBezTo>
                    <a:pt x="171450" y="83608"/>
                    <a:pt x="159808" y="31750"/>
                    <a:pt x="190500" y="15875"/>
                  </a:cubicBezTo>
                  <a:cubicBezTo>
                    <a:pt x="221192" y="0"/>
                    <a:pt x="323850" y="3175"/>
                    <a:pt x="323850" y="3175"/>
                  </a:cubicBez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0" name="Freeform 469"/>
            <p:cNvSpPr/>
            <p:nvPr/>
          </p:nvSpPr>
          <p:spPr>
            <a:xfrm rot="21439852">
              <a:off x="4340091" y="458559"/>
              <a:ext cx="289548" cy="86128"/>
            </a:xfrm>
            <a:custGeom>
              <a:avLst/>
              <a:gdLst>
                <a:gd name="connsiteX0" fmla="*/ 0 w 323850"/>
                <a:gd name="connsiteY0" fmla="*/ 104775 h 113242"/>
                <a:gd name="connsiteX1" fmla="*/ 139700 w 323850"/>
                <a:gd name="connsiteY1" fmla="*/ 98425 h 113242"/>
                <a:gd name="connsiteX2" fmla="*/ 190500 w 323850"/>
                <a:gd name="connsiteY2" fmla="*/ 15875 h 113242"/>
                <a:gd name="connsiteX3" fmla="*/ 323850 w 323850"/>
                <a:gd name="connsiteY3" fmla="*/ 3175 h 113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113242">
                  <a:moveTo>
                    <a:pt x="0" y="104775"/>
                  </a:moveTo>
                  <a:cubicBezTo>
                    <a:pt x="53975" y="109008"/>
                    <a:pt x="107950" y="113242"/>
                    <a:pt x="139700" y="98425"/>
                  </a:cubicBezTo>
                  <a:cubicBezTo>
                    <a:pt x="171450" y="83608"/>
                    <a:pt x="159808" y="31750"/>
                    <a:pt x="190500" y="15875"/>
                  </a:cubicBezTo>
                  <a:cubicBezTo>
                    <a:pt x="221192" y="0"/>
                    <a:pt x="323850" y="3175"/>
                    <a:pt x="323850" y="3175"/>
                  </a:cubicBez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1" name="Oval 470"/>
            <p:cNvSpPr/>
            <p:nvPr/>
          </p:nvSpPr>
          <p:spPr>
            <a:xfrm rot="16039852">
              <a:off x="3988783" y="390452"/>
              <a:ext cx="170232" cy="8734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0" name="Text Box 113"/>
            <p:cNvSpPr txBox="1">
              <a:spLocks noChangeAspect="1" noChangeArrowheads="1"/>
            </p:cNvSpPr>
            <p:nvPr/>
          </p:nvSpPr>
          <p:spPr bwMode="auto">
            <a:xfrm flipH="1">
              <a:off x="4089908" y="160876"/>
              <a:ext cx="63996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0.6  GeV </a:t>
              </a:r>
              <a:endParaRPr lang="en-US" sz="900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  <p:cxnSp>
          <p:nvCxnSpPr>
            <p:cNvPr id="334" name="Straight Connector 333"/>
            <p:cNvCxnSpPr>
              <a:stCxn id="324" idx="0"/>
              <a:endCxn id="348" idx="2"/>
            </p:cNvCxnSpPr>
            <p:nvPr/>
          </p:nvCxnSpPr>
          <p:spPr>
            <a:xfrm rot="18000000" flipH="1">
              <a:off x="1396650" y="2011319"/>
              <a:ext cx="647650" cy="2322"/>
            </a:xfrm>
            <a:prstGeom prst="line">
              <a:avLst/>
            </a:pr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3" name="Straight Connector 342"/>
          <p:cNvCxnSpPr>
            <a:stCxn id="317" idx="0"/>
          </p:cNvCxnSpPr>
          <p:nvPr/>
        </p:nvCxnSpPr>
        <p:spPr>
          <a:xfrm rot="16200000" flipV="1">
            <a:off x="6561351" y="2026960"/>
            <a:ext cx="684244" cy="398232"/>
          </a:xfrm>
          <a:prstGeom prst="line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7" name="Arc 346"/>
          <p:cNvSpPr/>
          <p:nvPr/>
        </p:nvSpPr>
        <p:spPr>
          <a:xfrm rot="7200000">
            <a:off x="1632176" y="2484563"/>
            <a:ext cx="208914" cy="154956"/>
          </a:xfrm>
          <a:prstGeom prst="arc">
            <a:avLst>
              <a:gd name="adj1" fmla="val 16200000"/>
              <a:gd name="adj2" fmla="val 6010379"/>
            </a:avLst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" name="Arc 347"/>
          <p:cNvSpPr>
            <a:spLocks noChangeAspect="1"/>
          </p:cNvSpPr>
          <p:nvPr/>
        </p:nvSpPr>
        <p:spPr>
          <a:xfrm rot="18600000">
            <a:off x="1443967" y="946917"/>
            <a:ext cx="4529907" cy="3880888"/>
          </a:xfrm>
          <a:prstGeom prst="arc">
            <a:avLst>
              <a:gd name="adj1" fmla="val 15576055"/>
              <a:gd name="adj2" fmla="val 19714471"/>
            </a:avLst>
          </a:prstGeom>
          <a:ln w="12700" cap="flat" cmpd="sng" algn="ctr">
            <a:solidFill>
              <a:srgbClr val="DD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368" name="Straight Connector 367"/>
          <p:cNvCxnSpPr>
            <a:stCxn id="347" idx="2"/>
            <a:endCxn id="348" idx="0"/>
          </p:cNvCxnSpPr>
          <p:nvPr/>
        </p:nvCxnSpPr>
        <p:spPr>
          <a:xfrm rot="5400000" flipH="1" flipV="1">
            <a:off x="1552182" y="2049518"/>
            <a:ext cx="587019" cy="337358"/>
          </a:xfrm>
          <a:prstGeom prst="line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4" name="Freeform 373"/>
          <p:cNvSpPr/>
          <p:nvPr/>
        </p:nvSpPr>
        <p:spPr>
          <a:xfrm rot="15409430" flipH="1" flipV="1">
            <a:off x="6962125" y="3606837"/>
            <a:ext cx="588369" cy="131531"/>
          </a:xfrm>
          <a:custGeom>
            <a:avLst/>
            <a:gdLst>
              <a:gd name="connsiteX0" fmla="*/ 0 w 796066"/>
              <a:gd name="connsiteY0" fmla="*/ 0 h 268941"/>
              <a:gd name="connsiteX1" fmla="*/ 473336 w 796066"/>
              <a:gd name="connsiteY1" fmla="*/ 86061 h 268941"/>
              <a:gd name="connsiteX2" fmla="*/ 796066 w 796066"/>
              <a:gd name="connsiteY2" fmla="*/ 268941 h 268941"/>
              <a:gd name="connsiteX3" fmla="*/ 796066 w 796066"/>
              <a:gd name="connsiteY3" fmla="*/ 268941 h 268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6066" h="268941">
                <a:moveTo>
                  <a:pt x="0" y="0"/>
                </a:moveTo>
                <a:cubicBezTo>
                  <a:pt x="170329" y="20619"/>
                  <a:pt x="340658" y="41238"/>
                  <a:pt x="473336" y="86061"/>
                </a:cubicBezTo>
                <a:cubicBezTo>
                  <a:pt x="606014" y="130884"/>
                  <a:pt x="796066" y="268941"/>
                  <a:pt x="796066" y="268941"/>
                </a:cubicBezTo>
                <a:lnTo>
                  <a:pt x="796066" y="268941"/>
                </a:lnTo>
              </a:path>
            </a:pathLst>
          </a:custGeom>
          <a:ln>
            <a:solidFill>
              <a:srgbClr val="DD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1" name="Freeform 450"/>
          <p:cNvSpPr/>
          <p:nvPr/>
        </p:nvSpPr>
        <p:spPr>
          <a:xfrm rot="9050523" flipV="1">
            <a:off x="2446378" y="1066756"/>
            <a:ext cx="588369" cy="45719"/>
          </a:xfrm>
          <a:custGeom>
            <a:avLst/>
            <a:gdLst>
              <a:gd name="connsiteX0" fmla="*/ 0 w 796066"/>
              <a:gd name="connsiteY0" fmla="*/ 0 h 268941"/>
              <a:gd name="connsiteX1" fmla="*/ 473336 w 796066"/>
              <a:gd name="connsiteY1" fmla="*/ 86061 h 268941"/>
              <a:gd name="connsiteX2" fmla="*/ 796066 w 796066"/>
              <a:gd name="connsiteY2" fmla="*/ 268941 h 268941"/>
              <a:gd name="connsiteX3" fmla="*/ 796066 w 796066"/>
              <a:gd name="connsiteY3" fmla="*/ 268941 h 268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6066" h="268941">
                <a:moveTo>
                  <a:pt x="0" y="0"/>
                </a:moveTo>
                <a:cubicBezTo>
                  <a:pt x="170329" y="20619"/>
                  <a:pt x="340658" y="41238"/>
                  <a:pt x="473336" y="86061"/>
                </a:cubicBezTo>
                <a:cubicBezTo>
                  <a:pt x="606014" y="130884"/>
                  <a:pt x="796066" y="268941"/>
                  <a:pt x="796066" y="268941"/>
                </a:cubicBezTo>
                <a:lnTo>
                  <a:pt x="796066" y="268941"/>
                </a:lnTo>
              </a:path>
            </a:pathLst>
          </a:custGeom>
          <a:ln w="12700" cap="flat" cmpd="sng" algn="ctr">
            <a:solidFill>
              <a:srgbClr val="DD0000"/>
            </a:solidFill>
            <a:prstDash val="solid"/>
            <a:round/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6" name="Freeform 455"/>
          <p:cNvSpPr/>
          <p:nvPr/>
        </p:nvSpPr>
        <p:spPr>
          <a:xfrm rot="12458037" flipV="1">
            <a:off x="5335083" y="814735"/>
            <a:ext cx="588369" cy="45719"/>
          </a:xfrm>
          <a:custGeom>
            <a:avLst/>
            <a:gdLst>
              <a:gd name="connsiteX0" fmla="*/ 0 w 796066"/>
              <a:gd name="connsiteY0" fmla="*/ 0 h 268941"/>
              <a:gd name="connsiteX1" fmla="*/ 473336 w 796066"/>
              <a:gd name="connsiteY1" fmla="*/ 86061 h 268941"/>
              <a:gd name="connsiteX2" fmla="*/ 796066 w 796066"/>
              <a:gd name="connsiteY2" fmla="*/ 268941 h 268941"/>
              <a:gd name="connsiteX3" fmla="*/ 796066 w 796066"/>
              <a:gd name="connsiteY3" fmla="*/ 268941 h 268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6066" h="268941">
                <a:moveTo>
                  <a:pt x="0" y="0"/>
                </a:moveTo>
                <a:cubicBezTo>
                  <a:pt x="170329" y="20619"/>
                  <a:pt x="340658" y="41238"/>
                  <a:pt x="473336" y="86061"/>
                </a:cubicBezTo>
                <a:cubicBezTo>
                  <a:pt x="606014" y="130884"/>
                  <a:pt x="796066" y="268941"/>
                  <a:pt x="796066" y="268941"/>
                </a:cubicBezTo>
                <a:lnTo>
                  <a:pt x="796066" y="268941"/>
                </a:lnTo>
              </a:path>
            </a:pathLst>
          </a:custGeom>
          <a:ln w="12700" cap="flat" cmpd="sng" algn="ctr">
            <a:solidFill>
              <a:srgbClr val="DD0000"/>
            </a:solidFill>
            <a:prstDash val="solid"/>
            <a:round/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7" name="Text Box 113"/>
          <p:cNvSpPr txBox="1">
            <a:spLocks noChangeAspect="1" noChangeArrowheads="1"/>
          </p:cNvSpPr>
          <p:nvPr/>
        </p:nvSpPr>
        <p:spPr bwMode="auto">
          <a:xfrm flipH="1">
            <a:off x="5773533" y="539649"/>
            <a:ext cx="71040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900" dirty="0" smtClean="0">
                <a:solidFill>
                  <a:srgbClr val="FF0000"/>
                </a:solidFill>
                <a:latin typeface="Comic Sans MS"/>
                <a:cs typeface="Comic Sans MS"/>
              </a:rPr>
              <a:t>0.60  GeV </a:t>
            </a:r>
            <a:endParaRPr lang="en-US" sz="9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cxnSp>
        <p:nvCxnSpPr>
          <p:cNvPr id="109" name="Straight Connector 108"/>
          <p:cNvCxnSpPr>
            <a:stCxn id="348" idx="2"/>
            <a:endCxn id="324" idx="0"/>
          </p:cNvCxnSpPr>
          <p:nvPr/>
        </p:nvCxnSpPr>
        <p:spPr>
          <a:xfrm flipV="1">
            <a:off x="4031115" y="748197"/>
            <a:ext cx="647650" cy="2322"/>
          </a:xfrm>
          <a:prstGeom prst="line">
            <a:avLst/>
          </a:prstGeom>
          <a:ln w="127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02"/>
          <p:cNvGrpSpPr>
            <a:grpSpLocks/>
          </p:cNvGrpSpPr>
          <p:nvPr/>
        </p:nvGrpSpPr>
        <p:grpSpPr bwMode="auto">
          <a:xfrm rot="3600000" flipV="1">
            <a:off x="6882443" y="2231996"/>
            <a:ext cx="124677" cy="108170"/>
            <a:chOff x="1348913" y="1142862"/>
            <a:chExt cx="190276" cy="155817"/>
          </a:xfrm>
        </p:grpSpPr>
        <p:sp>
          <p:nvSpPr>
            <p:cNvPr id="335" name="Oval 115"/>
            <p:cNvSpPr>
              <a:spLocks noChangeArrowheads="1"/>
            </p:cNvSpPr>
            <p:nvPr/>
          </p:nvSpPr>
          <p:spPr bwMode="auto">
            <a:xfrm flipH="1">
              <a:off x="1485778" y="1142797"/>
              <a:ext cx="53957" cy="157189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342" name="Oval 116"/>
            <p:cNvSpPr>
              <a:spLocks noChangeArrowheads="1"/>
            </p:cNvSpPr>
            <p:nvPr/>
          </p:nvSpPr>
          <p:spPr bwMode="auto">
            <a:xfrm flipH="1">
              <a:off x="1441343" y="1142797"/>
              <a:ext cx="50782" cy="157189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346" name="Oval 117"/>
            <p:cNvSpPr>
              <a:spLocks noChangeAspect="1" noChangeArrowheads="1"/>
            </p:cNvSpPr>
            <p:nvPr/>
          </p:nvSpPr>
          <p:spPr bwMode="auto">
            <a:xfrm flipH="1">
              <a:off x="1393735" y="1142797"/>
              <a:ext cx="53955" cy="157189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349" name="Oval 118"/>
            <p:cNvSpPr>
              <a:spLocks noChangeArrowheads="1"/>
            </p:cNvSpPr>
            <p:nvPr/>
          </p:nvSpPr>
          <p:spPr bwMode="auto">
            <a:xfrm flipH="1">
              <a:off x="1349301" y="1142797"/>
              <a:ext cx="53955" cy="157189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</p:grpSp>
      <p:grpSp>
        <p:nvGrpSpPr>
          <p:cNvPr id="150" name="Group 417"/>
          <p:cNvGrpSpPr/>
          <p:nvPr/>
        </p:nvGrpSpPr>
        <p:grpSpPr>
          <a:xfrm>
            <a:off x="4497021" y="2389660"/>
            <a:ext cx="1683136" cy="2107569"/>
            <a:chOff x="4084278" y="2186460"/>
            <a:chExt cx="1683136" cy="2107569"/>
          </a:xfrm>
        </p:grpSpPr>
        <p:grpSp>
          <p:nvGrpSpPr>
            <p:cNvPr id="151" name="Group 394"/>
            <p:cNvGrpSpPr/>
            <p:nvPr/>
          </p:nvGrpSpPr>
          <p:grpSpPr>
            <a:xfrm>
              <a:off x="4084278" y="2224628"/>
              <a:ext cx="1118104" cy="2069401"/>
              <a:chOff x="6427840" y="452655"/>
              <a:chExt cx="1118104" cy="2069401"/>
            </a:xfrm>
          </p:grpSpPr>
          <p:sp>
            <p:nvSpPr>
              <p:cNvPr id="284" name="Text Box 113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6427840" y="2152724"/>
                <a:ext cx="108234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0.9183  </a:t>
                </a:r>
                <a:r>
                  <a:rPr lang="en-US" sz="900" dirty="0" err="1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GeV</a:t>
                </a:r>
                <a:r>
                  <a:rPr lang="en-US" sz="9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E</a:t>
                </a:r>
                <a:r>
                  <a:rPr lang="en-US" sz="900" baseline="-250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0</a:t>
                </a:r>
                <a:r>
                  <a:rPr lang="en-US" sz="9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</a:p>
              <a:p>
                <a:pPr eaLnBrk="0" hangingPunct="0"/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  <a:endParaRPr lang="en-US" sz="900" dirty="0">
                  <a:solidFill>
                    <a:srgbClr val="FF0000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285" name="Text Box 117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6459702" y="1812916"/>
                <a:ext cx="103105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0.7550 </a:t>
                </a:r>
                <a:r>
                  <a:rPr lang="en-US" sz="900" dirty="0" err="1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GeV</a:t>
                </a:r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  <a:r>
                  <a:rPr lang="en-US" sz="9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E</a:t>
                </a:r>
                <a:r>
                  <a:rPr lang="en-US" sz="900" baseline="-250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0</a:t>
                </a:r>
                <a:r>
                  <a:rPr lang="en-US" sz="9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</a:p>
              <a:p>
                <a:pPr eaLnBrk="0" hangingPunct="0"/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  <a:endParaRPr lang="en-US" sz="900" dirty="0">
                  <a:solidFill>
                    <a:srgbClr val="FF0000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287" name="Text Box 118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6459589" y="1477362"/>
                <a:ext cx="103105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0.5917 </a:t>
                </a:r>
                <a:r>
                  <a:rPr lang="en-US" sz="900" dirty="0" err="1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GeV</a:t>
                </a:r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  <a:r>
                  <a:rPr lang="en-US" sz="9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E</a:t>
                </a:r>
                <a:r>
                  <a:rPr lang="en-US" sz="900" baseline="-250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0</a:t>
                </a:r>
                <a:r>
                  <a:rPr lang="en-US" sz="9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</a:p>
              <a:p>
                <a:pPr eaLnBrk="0" hangingPunct="0"/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  <a:endParaRPr lang="en-US" sz="900" dirty="0">
                  <a:solidFill>
                    <a:srgbClr val="FF0000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288" name="Text Box 119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6467491" y="1131248"/>
                <a:ext cx="103105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0.4283 </a:t>
                </a:r>
                <a:r>
                  <a:rPr lang="en-US" sz="900" dirty="0" err="1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GeV</a:t>
                </a:r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  <a:r>
                  <a:rPr lang="en-US" sz="9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E</a:t>
                </a:r>
                <a:r>
                  <a:rPr lang="en-US" sz="900" baseline="-250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0</a:t>
                </a:r>
                <a:r>
                  <a:rPr lang="en-US" sz="9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</a:p>
              <a:p>
                <a:pPr eaLnBrk="0" hangingPunct="0"/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  <a:endParaRPr lang="en-US" sz="900" dirty="0">
                  <a:solidFill>
                    <a:srgbClr val="FF0000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292" name="Text Box 113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6495544" y="452655"/>
                <a:ext cx="1050400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0.1017 </a:t>
                </a:r>
                <a:r>
                  <a:rPr lang="en-US" sz="900" dirty="0" err="1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GeV</a:t>
                </a:r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E</a:t>
                </a:r>
                <a:r>
                  <a:rPr lang="en-US" sz="900" baseline="-250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0</a:t>
                </a:r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  <a:endParaRPr lang="en-US" sz="900" dirty="0">
                  <a:solidFill>
                    <a:srgbClr val="FF0000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293" name="Text Box 119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6495427" y="797247"/>
                <a:ext cx="103105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900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0.2650 </a:t>
                </a:r>
                <a:r>
                  <a:rPr lang="en-US" sz="900" dirty="0" err="1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GeV</a:t>
                </a:r>
                <a:r>
                  <a:rPr lang="en-US" sz="9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E</a:t>
                </a:r>
                <a:r>
                  <a:rPr lang="en-US" sz="900" baseline="-250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0</a:t>
                </a:r>
                <a:r>
                  <a:rPr lang="en-US" sz="900" dirty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 </a:t>
                </a:r>
              </a:p>
              <a:p>
                <a:pPr eaLnBrk="0" hangingPunct="0"/>
                <a:endParaRPr lang="en-US" sz="900" dirty="0">
                  <a:solidFill>
                    <a:srgbClr val="FF0000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155" name="Group 480"/>
            <p:cNvGrpSpPr>
              <a:grpSpLocks noChangeAspect="1"/>
            </p:cNvGrpSpPr>
            <p:nvPr/>
          </p:nvGrpSpPr>
          <p:grpSpPr>
            <a:xfrm>
              <a:off x="5134689" y="2864537"/>
              <a:ext cx="629867" cy="330065"/>
              <a:chOff x="4166066" y="3056387"/>
              <a:chExt cx="2519466" cy="1320268"/>
            </a:xfrm>
          </p:grpSpPr>
          <p:grpSp>
            <p:nvGrpSpPr>
              <p:cNvPr id="270" name="Group 86"/>
              <p:cNvGrpSpPr>
                <a:grpSpLocks noChangeAspect="1"/>
              </p:cNvGrpSpPr>
              <p:nvPr/>
            </p:nvGrpSpPr>
            <p:grpSpPr bwMode="auto">
              <a:xfrm>
                <a:off x="4166066" y="3056387"/>
                <a:ext cx="1406168" cy="1320268"/>
                <a:chOff x="1815" y="2475"/>
                <a:chExt cx="492" cy="547"/>
              </a:xfrm>
            </p:grpSpPr>
            <p:grpSp>
              <p:nvGrpSpPr>
                <p:cNvPr id="276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1815" y="2475"/>
                  <a:ext cx="492" cy="273"/>
                  <a:chOff x="1815" y="2475"/>
                  <a:chExt cx="492" cy="273"/>
                </a:xfrm>
              </p:grpSpPr>
              <p:sp>
                <p:nvSpPr>
                  <p:cNvPr id="281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 rot="2016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82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815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83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  <p:grpSp>
              <p:nvGrpSpPr>
                <p:cNvPr id="277" name="Group 91"/>
                <p:cNvGrpSpPr>
                  <a:grpSpLocks noChangeAspect="1"/>
                </p:cNvGrpSpPr>
                <p:nvPr/>
              </p:nvGrpSpPr>
              <p:grpSpPr bwMode="auto">
                <a:xfrm flipV="1">
                  <a:off x="1815" y="2749"/>
                  <a:ext cx="492" cy="273"/>
                  <a:chOff x="1813" y="2475"/>
                  <a:chExt cx="492" cy="273"/>
                </a:xfrm>
              </p:grpSpPr>
              <p:sp>
                <p:nvSpPr>
                  <p:cNvPr id="278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 rot="2022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79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813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80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</p:grpSp>
          <p:sp>
            <p:nvSpPr>
              <p:cNvPr id="271" name="Block Arc 270"/>
              <p:cNvSpPr/>
              <p:nvPr/>
            </p:nvSpPr>
            <p:spPr>
              <a:xfrm>
                <a:off x="5588252" y="3170070"/>
                <a:ext cx="1097280" cy="1097280"/>
              </a:xfrm>
              <a:prstGeom prst="blockArc">
                <a:avLst>
                  <a:gd name="adj1" fmla="val 11067651"/>
                  <a:gd name="adj2" fmla="val 10455262"/>
                  <a:gd name="adj3" fmla="val 3178"/>
                </a:avLst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Rounded Rectangle 271"/>
              <p:cNvSpPr/>
              <p:nvPr/>
            </p:nvSpPr>
            <p:spPr>
              <a:xfrm>
                <a:off x="4999853" y="3634286"/>
                <a:ext cx="631010" cy="164592"/>
              </a:xfrm>
              <a:prstGeom prst="roundRect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3" name="Rounded Rectangle 272"/>
              <p:cNvSpPr/>
              <p:nvPr/>
            </p:nvSpPr>
            <p:spPr>
              <a:xfrm>
                <a:off x="5060949" y="3656553"/>
                <a:ext cx="618229" cy="11887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5" name="Oval 274"/>
              <p:cNvSpPr/>
              <p:nvPr/>
            </p:nvSpPr>
            <p:spPr>
              <a:xfrm>
                <a:off x="5200650" y="3694093"/>
                <a:ext cx="45720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6" name="Group 480"/>
            <p:cNvGrpSpPr>
              <a:grpSpLocks noChangeAspect="1"/>
            </p:cNvGrpSpPr>
            <p:nvPr/>
          </p:nvGrpSpPr>
          <p:grpSpPr>
            <a:xfrm>
              <a:off x="5131831" y="2524729"/>
              <a:ext cx="629867" cy="330065"/>
              <a:chOff x="4166066" y="3056387"/>
              <a:chExt cx="2519466" cy="1320268"/>
            </a:xfrm>
          </p:grpSpPr>
          <p:grpSp>
            <p:nvGrpSpPr>
              <p:cNvPr id="239" name="Group 86"/>
              <p:cNvGrpSpPr>
                <a:grpSpLocks noChangeAspect="1"/>
              </p:cNvGrpSpPr>
              <p:nvPr/>
            </p:nvGrpSpPr>
            <p:grpSpPr bwMode="auto">
              <a:xfrm>
                <a:off x="4166066" y="3056387"/>
                <a:ext cx="1406168" cy="1320268"/>
                <a:chOff x="1815" y="2475"/>
                <a:chExt cx="492" cy="547"/>
              </a:xfrm>
            </p:grpSpPr>
            <p:grpSp>
              <p:nvGrpSpPr>
                <p:cNvPr id="260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1815" y="2475"/>
                  <a:ext cx="492" cy="273"/>
                  <a:chOff x="1815" y="2475"/>
                  <a:chExt cx="492" cy="273"/>
                </a:xfrm>
              </p:grpSpPr>
              <p:sp>
                <p:nvSpPr>
                  <p:cNvPr id="267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 rot="2016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68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815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69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  <p:grpSp>
              <p:nvGrpSpPr>
                <p:cNvPr id="262" name="Group 91"/>
                <p:cNvGrpSpPr>
                  <a:grpSpLocks noChangeAspect="1"/>
                </p:cNvGrpSpPr>
                <p:nvPr/>
              </p:nvGrpSpPr>
              <p:grpSpPr bwMode="auto">
                <a:xfrm flipV="1">
                  <a:off x="1815" y="2749"/>
                  <a:ext cx="492" cy="273"/>
                  <a:chOff x="1813" y="2475"/>
                  <a:chExt cx="492" cy="273"/>
                </a:xfrm>
              </p:grpSpPr>
              <p:sp>
                <p:nvSpPr>
                  <p:cNvPr id="263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 rot="2022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64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813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65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</p:grpSp>
          <p:sp>
            <p:nvSpPr>
              <p:cNvPr id="240" name="Block Arc 239"/>
              <p:cNvSpPr/>
              <p:nvPr/>
            </p:nvSpPr>
            <p:spPr>
              <a:xfrm>
                <a:off x="5588252" y="3170070"/>
                <a:ext cx="1097280" cy="1097280"/>
              </a:xfrm>
              <a:prstGeom prst="blockArc">
                <a:avLst>
                  <a:gd name="adj1" fmla="val 11067651"/>
                  <a:gd name="adj2" fmla="val 10455262"/>
                  <a:gd name="adj3" fmla="val 3178"/>
                </a:avLst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1" name="Rounded Rectangle 240"/>
              <p:cNvSpPr/>
              <p:nvPr/>
            </p:nvSpPr>
            <p:spPr>
              <a:xfrm>
                <a:off x="4999853" y="3634286"/>
                <a:ext cx="631010" cy="164592"/>
              </a:xfrm>
              <a:prstGeom prst="roundRect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2" name="Rounded Rectangle 241"/>
              <p:cNvSpPr/>
              <p:nvPr/>
            </p:nvSpPr>
            <p:spPr>
              <a:xfrm>
                <a:off x="5060949" y="3656553"/>
                <a:ext cx="618229" cy="11887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9" name="Oval 258"/>
              <p:cNvSpPr/>
              <p:nvPr/>
            </p:nvSpPr>
            <p:spPr>
              <a:xfrm>
                <a:off x="5200650" y="3694093"/>
                <a:ext cx="45720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8" name="Group 480"/>
            <p:cNvGrpSpPr>
              <a:grpSpLocks noChangeAspect="1"/>
            </p:cNvGrpSpPr>
            <p:nvPr/>
          </p:nvGrpSpPr>
          <p:grpSpPr>
            <a:xfrm>
              <a:off x="5131831" y="2186460"/>
              <a:ext cx="629867" cy="330065"/>
              <a:chOff x="4166066" y="3056387"/>
              <a:chExt cx="2519466" cy="1320268"/>
            </a:xfrm>
          </p:grpSpPr>
          <p:grpSp>
            <p:nvGrpSpPr>
              <p:cNvPr id="224" name="Group 86"/>
              <p:cNvGrpSpPr>
                <a:grpSpLocks noChangeAspect="1"/>
              </p:cNvGrpSpPr>
              <p:nvPr/>
            </p:nvGrpSpPr>
            <p:grpSpPr bwMode="auto">
              <a:xfrm>
                <a:off x="4166066" y="3056387"/>
                <a:ext cx="1406168" cy="1320268"/>
                <a:chOff x="1815" y="2475"/>
                <a:chExt cx="492" cy="547"/>
              </a:xfrm>
            </p:grpSpPr>
            <p:grpSp>
              <p:nvGrpSpPr>
                <p:cNvPr id="229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1815" y="2475"/>
                  <a:ext cx="492" cy="273"/>
                  <a:chOff x="1815" y="2475"/>
                  <a:chExt cx="492" cy="273"/>
                </a:xfrm>
              </p:grpSpPr>
              <p:sp>
                <p:nvSpPr>
                  <p:cNvPr id="234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 rot="2016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35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815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38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  <p:grpSp>
              <p:nvGrpSpPr>
                <p:cNvPr id="230" name="Group 91"/>
                <p:cNvGrpSpPr>
                  <a:grpSpLocks noChangeAspect="1"/>
                </p:cNvGrpSpPr>
                <p:nvPr/>
              </p:nvGrpSpPr>
              <p:grpSpPr bwMode="auto">
                <a:xfrm flipV="1">
                  <a:off x="1815" y="2749"/>
                  <a:ext cx="492" cy="273"/>
                  <a:chOff x="1813" y="2475"/>
                  <a:chExt cx="492" cy="273"/>
                </a:xfrm>
              </p:grpSpPr>
              <p:sp>
                <p:nvSpPr>
                  <p:cNvPr id="231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 rot="2022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32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813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33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</p:grpSp>
          <p:sp>
            <p:nvSpPr>
              <p:cNvPr id="225" name="Block Arc 224"/>
              <p:cNvSpPr/>
              <p:nvPr/>
            </p:nvSpPr>
            <p:spPr>
              <a:xfrm>
                <a:off x="5588252" y="3170070"/>
                <a:ext cx="1097280" cy="1097280"/>
              </a:xfrm>
              <a:prstGeom prst="blockArc">
                <a:avLst>
                  <a:gd name="adj1" fmla="val 11067651"/>
                  <a:gd name="adj2" fmla="val 10455262"/>
                  <a:gd name="adj3" fmla="val 3178"/>
                </a:avLst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6" name="Rounded Rectangle 225"/>
              <p:cNvSpPr/>
              <p:nvPr/>
            </p:nvSpPr>
            <p:spPr>
              <a:xfrm>
                <a:off x="4999853" y="3634286"/>
                <a:ext cx="631010" cy="164592"/>
              </a:xfrm>
              <a:prstGeom prst="roundRect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7" name="Rounded Rectangle 226"/>
              <p:cNvSpPr/>
              <p:nvPr/>
            </p:nvSpPr>
            <p:spPr>
              <a:xfrm>
                <a:off x="5060949" y="3656553"/>
                <a:ext cx="618229" cy="11887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8" name="Oval 227"/>
              <p:cNvSpPr/>
              <p:nvPr/>
            </p:nvSpPr>
            <p:spPr>
              <a:xfrm>
                <a:off x="5200650" y="3694093"/>
                <a:ext cx="45720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60" name="Group 480"/>
            <p:cNvGrpSpPr>
              <a:grpSpLocks noChangeAspect="1"/>
            </p:cNvGrpSpPr>
            <p:nvPr/>
          </p:nvGrpSpPr>
          <p:grpSpPr>
            <a:xfrm>
              <a:off x="5137547" y="3874774"/>
              <a:ext cx="629867" cy="330065"/>
              <a:chOff x="4166066" y="3056387"/>
              <a:chExt cx="2519466" cy="1320268"/>
            </a:xfrm>
          </p:grpSpPr>
          <p:grpSp>
            <p:nvGrpSpPr>
              <p:cNvPr id="211" name="Group 86"/>
              <p:cNvGrpSpPr>
                <a:grpSpLocks noChangeAspect="1"/>
              </p:cNvGrpSpPr>
              <p:nvPr/>
            </p:nvGrpSpPr>
            <p:grpSpPr bwMode="auto">
              <a:xfrm>
                <a:off x="4166066" y="3056387"/>
                <a:ext cx="1406168" cy="1320268"/>
                <a:chOff x="1815" y="2475"/>
                <a:chExt cx="492" cy="547"/>
              </a:xfrm>
            </p:grpSpPr>
            <p:grpSp>
              <p:nvGrpSpPr>
                <p:cNvPr id="216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1815" y="2475"/>
                  <a:ext cx="492" cy="273"/>
                  <a:chOff x="1815" y="2475"/>
                  <a:chExt cx="492" cy="273"/>
                </a:xfrm>
              </p:grpSpPr>
              <p:sp>
                <p:nvSpPr>
                  <p:cNvPr id="221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 rot="2016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22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815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23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  <p:grpSp>
              <p:nvGrpSpPr>
                <p:cNvPr id="217" name="Group 91"/>
                <p:cNvGrpSpPr>
                  <a:grpSpLocks noChangeAspect="1"/>
                </p:cNvGrpSpPr>
                <p:nvPr/>
              </p:nvGrpSpPr>
              <p:grpSpPr bwMode="auto">
                <a:xfrm flipV="1">
                  <a:off x="1815" y="2749"/>
                  <a:ext cx="492" cy="273"/>
                  <a:chOff x="1813" y="2475"/>
                  <a:chExt cx="492" cy="273"/>
                </a:xfrm>
              </p:grpSpPr>
              <p:sp>
                <p:nvSpPr>
                  <p:cNvPr id="218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 rot="2022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19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813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20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</p:grpSp>
          <p:sp>
            <p:nvSpPr>
              <p:cNvPr id="212" name="Block Arc 211"/>
              <p:cNvSpPr/>
              <p:nvPr/>
            </p:nvSpPr>
            <p:spPr>
              <a:xfrm>
                <a:off x="5588252" y="3170070"/>
                <a:ext cx="1097280" cy="1097280"/>
              </a:xfrm>
              <a:prstGeom prst="blockArc">
                <a:avLst>
                  <a:gd name="adj1" fmla="val 11067651"/>
                  <a:gd name="adj2" fmla="val 10455262"/>
                  <a:gd name="adj3" fmla="val 3178"/>
                </a:avLst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Rounded Rectangle 212"/>
              <p:cNvSpPr/>
              <p:nvPr/>
            </p:nvSpPr>
            <p:spPr>
              <a:xfrm>
                <a:off x="4999853" y="3634286"/>
                <a:ext cx="631010" cy="164592"/>
              </a:xfrm>
              <a:prstGeom prst="roundRect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4" name="Rounded Rectangle 213"/>
              <p:cNvSpPr/>
              <p:nvPr/>
            </p:nvSpPr>
            <p:spPr>
              <a:xfrm>
                <a:off x="5060949" y="3656553"/>
                <a:ext cx="618229" cy="11887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5" name="Oval 214"/>
              <p:cNvSpPr/>
              <p:nvPr/>
            </p:nvSpPr>
            <p:spPr>
              <a:xfrm>
                <a:off x="5200650" y="3694093"/>
                <a:ext cx="45720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63" name="Group 480"/>
            <p:cNvGrpSpPr>
              <a:grpSpLocks noChangeAspect="1"/>
            </p:cNvGrpSpPr>
            <p:nvPr/>
          </p:nvGrpSpPr>
          <p:grpSpPr>
            <a:xfrm>
              <a:off x="5134689" y="3534966"/>
              <a:ext cx="629867" cy="330065"/>
              <a:chOff x="4166066" y="3056387"/>
              <a:chExt cx="2519466" cy="1320268"/>
            </a:xfrm>
          </p:grpSpPr>
          <p:grpSp>
            <p:nvGrpSpPr>
              <p:cNvPr id="198" name="Group 86"/>
              <p:cNvGrpSpPr>
                <a:grpSpLocks noChangeAspect="1"/>
              </p:cNvGrpSpPr>
              <p:nvPr/>
            </p:nvGrpSpPr>
            <p:grpSpPr bwMode="auto">
              <a:xfrm>
                <a:off x="4166066" y="3056387"/>
                <a:ext cx="1406168" cy="1320268"/>
                <a:chOff x="1815" y="2475"/>
                <a:chExt cx="492" cy="547"/>
              </a:xfrm>
            </p:grpSpPr>
            <p:grpSp>
              <p:nvGrpSpPr>
                <p:cNvPr id="203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1815" y="2475"/>
                  <a:ext cx="492" cy="273"/>
                  <a:chOff x="1815" y="2475"/>
                  <a:chExt cx="492" cy="273"/>
                </a:xfrm>
              </p:grpSpPr>
              <p:sp>
                <p:nvSpPr>
                  <p:cNvPr id="208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 rot="2016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09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815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10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  <p:grpSp>
              <p:nvGrpSpPr>
                <p:cNvPr id="204" name="Group 91"/>
                <p:cNvGrpSpPr>
                  <a:grpSpLocks noChangeAspect="1"/>
                </p:cNvGrpSpPr>
                <p:nvPr/>
              </p:nvGrpSpPr>
              <p:grpSpPr bwMode="auto">
                <a:xfrm flipV="1">
                  <a:off x="1815" y="2749"/>
                  <a:ext cx="492" cy="273"/>
                  <a:chOff x="1813" y="2475"/>
                  <a:chExt cx="492" cy="273"/>
                </a:xfrm>
              </p:grpSpPr>
              <p:sp>
                <p:nvSpPr>
                  <p:cNvPr id="205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 rot="2022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06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813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207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</p:grpSp>
          <p:sp>
            <p:nvSpPr>
              <p:cNvPr id="199" name="Block Arc 198"/>
              <p:cNvSpPr/>
              <p:nvPr/>
            </p:nvSpPr>
            <p:spPr>
              <a:xfrm>
                <a:off x="5588252" y="3170070"/>
                <a:ext cx="1097280" cy="1097280"/>
              </a:xfrm>
              <a:prstGeom prst="blockArc">
                <a:avLst>
                  <a:gd name="adj1" fmla="val 11067651"/>
                  <a:gd name="adj2" fmla="val 10455262"/>
                  <a:gd name="adj3" fmla="val 3178"/>
                </a:avLst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Rounded Rectangle 199"/>
              <p:cNvSpPr/>
              <p:nvPr/>
            </p:nvSpPr>
            <p:spPr>
              <a:xfrm>
                <a:off x="4999853" y="3634286"/>
                <a:ext cx="631010" cy="164592"/>
              </a:xfrm>
              <a:prstGeom prst="roundRect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1" name="Rounded Rectangle 200"/>
              <p:cNvSpPr/>
              <p:nvPr/>
            </p:nvSpPr>
            <p:spPr>
              <a:xfrm>
                <a:off x="5060949" y="3656553"/>
                <a:ext cx="618229" cy="11887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5200650" y="3694093"/>
                <a:ext cx="45720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64" name="Group 480"/>
            <p:cNvGrpSpPr>
              <a:grpSpLocks noChangeAspect="1"/>
            </p:cNvGrpSpPr>
            <p:nvPr/>
          </p:nvGrpSpPr>
          <p:grpSpPr>
            <a:xfrm>
              <a:off x="5134689" y="3196697"/>
              <a:ext cx="629867" cy="330065"/>
              <a:chOff x="4166066" y="3056387"/>
              <a:chExt cx="2519466" cy="1320268"/>
            </a:xfrm>
          </p:grpSpPr>
          <p:grpSp>
            <p:nvGrpSpPr>
              <p:cNvPr id="168" name="Group 86"/>
              <p:cNvGrpSpPr>
                <a:grpSpLocks noChangeAspect="1"/>
              </p:cNvGrpSpPr>
              <p:nvPr/>
            </p:nvGrpSpPr>
            <p:grpSpPr bwMode="auto">
              <a:xfrm>
                <a:off x="4166066" y="3056387"/>
                <a:ext cx="1406168" cy="1320268"/>
                <a:chOff x="1815" y="2475"/>
                <a:chExt cx="492" cy="547"/>
              </a:xfrm>
            </p:grpSpPr>
            <p:grpSp>
              <p:nvGrpSpPr>
                <p:cNvPr id="174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1815" y="2475"/>
                  <a:ext cx="492" cy="273"/>
                  <a:chOff x="1815" y="2475"/>
                  <a:chExt cx="492" cy="273"/>
                </a:xfrm>
              </p:grpSpPr>
              <p:sp>
                <p:nvSpPr>
                  <p:cNvPr id="179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 rot="2016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191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815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197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  <p:grpSp>
              <p:nvGrpSpPr>
                <p:cNvPr id="175" name="Group 91"/>
                <p:cNvGrpSpPr>
                  <a:grpSpLocks noChangeAspect="1"/>
                </p:cNvGrpSpPr>
                <p:nvPr/>
              </p:nvGrpSpPr>
              <p:grpSpPr bwMode="auto">
                <a:xfrm flipV="1">
                  <a:off x="1815" y="2749"/>
                  <a:ext cx="492" cy="273"/>
                  <a:chOff x="1813" y="2475"/>
                  <a:chExt cx="492" cy="273"/>
                </a:xfrm>
              </p:grpSpPr>
              <p:sp>
                <p:nvSpPr>
                  <p:cNvPr id="176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 rot="2022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177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813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178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</p:grpSp>
          <p:sp>
            <p:nvSpPr>
              <p:cNvPr id="170" name="Block Arc 169"/>
              <p:cNvSpPr/>
              <p:nvPr/>
            </p:nvSpPr>
            <p:spPr>
              <a:xfrm>
                <a:off x="5588252" y="3170070"/>
                <a:ext cx="1097280" cy="1097280"/>
              </a:xfrm>
              <a:prstGeom prst="blockArc">
                <a:avLst>
                  <a:gd name="adj1" fmla="val 11067651"/>
                  <a:gd name="adj2" fmla="val 10455262"/>
                  <a:gd name="adj3" fmla="val 3178"/>
                </a:avLst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Rounded Rectangle 170"/>
              <p:cNvSpPr/>
              <p:nvPr/>
            </p:nvSpPr>
            <p:spPr>
              <a:xfrm>
                <a:off x="4999853" y="3634286"/>
                <a:ext cx="631010" cy="164592"/>
              </a:xfrm>
              <a:prstGeom prst="roundRect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2" name="Rounded Rectangle 171"/>
              <p:cNvSpPr/>
              <p:nvPr/>
            </p:nvSpPr>
            <p:spPr>
              <a:xfrm>
                <a:off x="5060949" y="3656553"/>
                <a:ext cx="618229" cy="11887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5200650" y="3694093"/>
                <a:ext cx="45720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cxnSp>
        <p:nvCxnSpPr>
          <p:cNvPr id="294" name="Straight Arrow Connector 293"/>
          <p:cNvCxnSpPr>
            <a:stCxn id="238" idx="0"/>
            <a:endCxn id="236" idx="2"/>
          </p:cNvCxnSpPr>
          <p:nvPr/>
        </p:nvCxnSpPr>
        <p:spPr>
          <a:xfrm flipV="1">
            <a:off x="5829924" y="2016070"/>
            <a:ext cx="736755" cy="37678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" name="Oval 296"/>
          <p:cNvSpPr/>
          <p:nvPr/>
        </p:nvSpPr>
        <p:spPr>
          <a:xfrm>
            <a:off x="6781800" y="1905000"/>
            <a:ext cx="152400" cy="152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9" name="Straight Arrow Connector 298"/>
          <p:cNvCxnSpPr>
            <a:stCxn id="426" idx="6"/>
            <a:endCxn id="354" idx="3"/>
          </p:cNvCxnSpPr>
          <p:nvPr/>
        </p:nvCxnSpPr>
        <p:spPr>
          <a:xfrm>
            <a:off x="1905000" y="2514600"/>
            <a:ext cx="1279196" cy="2277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24" name="Group 423"/>
          <p:cNvGrpSpPr/>
          <p:nvPr/>
        </p:nvGrpSpPr>
        <p:grpSpPr>
          <a:xfrm>
            <a:off x="2808697" y="2733344"/>
            <a:ext cx="1837388" cy="2018379"/>
            <a:chOff x="2808697" y="2733344"/>
            <a:chExt cx="1837388" cy="2018379"/>
          </a:xfrm>
        </p:grpSpPr>
        <p:grpSp>
          <p:nvGrpSpPr>
            <p:cNvPr id="300" name="Group 480"/>
            <p:cNvGrpSpPr>
              <a:grpSpLocks noChangeAspect="1"/>
            </p:cNvGrpSpPr>
            <p:nvPr/>
          </p:nvGrpSpPr>
          <p:grpSpPr>
            <a:xfrm flipH="1">
              <a:off x="2811555" y="3411421"/>
              <a:ext cx="629867" cy="330065"/>
              <a:chOff x="4166066" y="3056387"/>
              <a:chExt cx="2519466" cy="1320268"/>
            </a:xfrm>
          </p:grpSpPr>
          <p:grpSp>
            <p:nvGrpSpPr>
              <p:cNvPr id="301" name="Group 86"/>
              <p:cNvGrpSpPr>
                <a:grpSpLocks noChangeAspect="1"/>
              </p:cNvGrpSpPr>
              <p:nvPr/>
            </p:nvGrpSpPr>
            <p:grpSpPr bwMode="auto">
              <a:xfrm>
                <a:off x="4166066" y="3056387"/>
                <a:ext cx="1406168" cy="1320268"/>
                <a:chOff x="1815" y="2475"/>
                <a:chExt cx="492" cy="547"/>
              </a:xfrm>
            </p:grpSpPr>
            <p:grpSp>
              <p:nvGrpSpPr>
                <p:cNvPr id="306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1815" y="2475"/>
                  <a:ext cx="492" cy="273"/>
                  <a:chOff x="1815" y="2475"/>
                  <a:chExt cx="492" cy="273"/>
                </a:xfrm>
              </p:grpSpPr>
              <p:sp>
                <p:nvSpPr>
                  <p:cNvPr id="311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 rot="2016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12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815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13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  <p:grpSp>
              <p:nvGrpSpPr>
                <p:cNvPr id="307" name="Group 91"/>
                <p:cNvGrpSpPr>
                  <a:grpSpLocks noChangeAspect="1"/>
                </p:cNvGrpSpPr>
                <p:nvPr/>
              </p:nvGrpSpPr>
              <p:grpSpPr bwMode="auto">
                <a:xfrm flipV="1">
                  <a:off x="1815" y="2749"/>
                  <a:ext cx="492" cy="273"/>
                  <a:chOff x="1813" y="2475"/>
                  <a:chExt cx="492" cy="273"/>
                </a:xfrm>
              </p:grpSpPr>
              <p:sp>
                <p:nvSpPr>
                  <p:cNvPr id="308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 rot="2022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09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813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10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</p:grpSp>
          <p:sp>
            <p:nvSpPr>
              <p:cNvPr id="302" name="Block Arc 301"/>
              <p:cNvSpPr/>
              <p:nvPr/>
            </p:nvSpPr>
            <p:spPr>
              <a:xfrm>
                <a:off x="5588252" y="3170070"/>
                <a:ext cx="1097280" cy="1097280"/>
              </a:xfrm>
              <a:prstGeom prst="blockArc">
                <a:avLst>
                  <a:gd name="adj1" fmla="val 11067651"/>
                  <a:gd name="adj2" fmla="val 10455262"/>
                  <a:gd name="adj3" fmla="val 3178"/>
                </a:avLst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3" name="Rounded Rectangle 302"/>
              <p:cNvSpPr/>
              <p:nvPr/>
            </p:nvSpPr>
            <p:spPr>
              <a:xfrm>
                <a:off x="4999853" y="3634286"/>
                <a:ext cx="631010" cy="164592"/>
              </a:xfrm>
              <a:prstGeom prst="roundRect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4" name="Rounded Rectangle 303"/>
              <p:cNvSpPr/>
              <p:nvPr/>
            </p:nvSpPr>
            <p:spPr>
              <a:xfrm>
                <a:off x="5060949" y="3656553"/>
                <a:ext cx="618229" cy="11887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5" name="Oval 304"/>
              <p:cNvSpPr/>
              <p:nvPr/>
            </p:nvSpPr>
            <p:spPr>
              <a:xfrm>
                <a:off x="5200650" y="3694093"/>
                <a:ext cx="45720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14" name="Group 480"/>
            <p:cNvGrpSpPr>
              <a:grpSpLocks noChangeAspect="1"/>
            </p:cNvGrpSpPr>
            <p:nvPr/>
          </p:nvGrpSpPr>
          <p:grpSpPr>
            <a:xfrm flipH="1">
              <a:off x="2814413" y="3071613"/>
              <a:ext cx="629867" cy="330065"/>
              <a:chOff x="4166066" y="3056387"/>
              <a:chExt cx="2519466" cy="1320268"/>
            </a:xfrm>
          </p:grpSpPr>
          <p:grpSp>
            <p:nvGrpSpPr>
              <p:cNvPr id="315" name="Group 86"/>
              <p:cNvGrpSpPr>
                <a:grpSpLocks noChangeAspect="1"/>
              </p:cNvGrpSpPr>
              <p:nvPr/>
            </p:nvGrpSpPr>
            <p:grpSpPr bwMode="auto">
              <a:xfrm>
                <a:off x="4166066" y="3056387"/>
                <a:ext cx="1406168" cy="1320268"/>
                <a:chOff x="1815" y="2475"/>
                <a:chExt cx="492" cy="547"/>
              </a:xfrm>
            </p:grpSpPr>
            <p:grpSp>
              <p:nvGrpSpPr>
                <p:cNvPr id="321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1815" y="2475"/>
                  <a:ext cx="492" cy="273"/>
                  <a:chOff x="1815" y="2475"/>
                  <a:chExt cx="492" cy="273"/>
                </a:xfrm>
              </p:grpSpPr>
              <p:sp>
                <p:nvSpPr>
                  <p:cNvPr id="327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 rot="2016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28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815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29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  <p:grpSp>
              <p:nvGrpSpPr>
                <p:cNvPr id="322" name="Group 91"/>
                <p:cNvGrpSpPr>
                  <a:grpSpLocks noChangeAspect="1"/>
                </p:cNvGrpSpPr>
                <p:nvPr/>
              </p:nvGrpSpPr>
              <p:grpSpPr bwMode="auto">
                <a:xfrm flipV="1">
                  <a:off x="1815" y="2749"/>
                  <a:ext cx="492" cy="273"/>
                  <a:chOff x="1813" y="2475"/>
                  <a:chExt cx="492" cy="273"/>
                </a:xfrm>
              </p:grpSpPr>
              <p:sp>
                <p:nvSpPr>
                  <p:cNvPr id="323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 rot="2022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25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813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26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</p:grpSp>
          <p:sp>
            <p:nvSpPr>
              <p:cNvPr id="316" name="Block Arc 315"/>
              <p:cNvSpPr/>
              <p:nvPr/>
            </p:nvSpPr>
            <p:spPr>
              <a:xfrm>
                <a:off x="5588252" y="3170070"/>
                <a:ext cx="1097280" cy="1097280"/>
              </a:xfrm>
              <a:prstGeom prst="blockArc">
                <a:avLst>
                  <a:gd name="adj1" fmla="val 11067651"/>
                  <a:gd name="adj2" fmla="val 10455262"/>
                  <a:gd name="adj3" fmla="val 3178"/>
                </a:avLst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8" name="Rounded Rectangle 317"/>
              <p:cNvSpPr/>
              <p:nvPr/>
            </p:nvSpPr>
            <p:spPr>
              <a:xfrm>
                <a:off x="4999853" y="3634286"/>
                <a:ext cx="631010" cy="164592"/>
              </a:xfrm>
              <a:prstGeom prst="roundRect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9" name="Rounded Rectangle 318"/>
              <p:cNvSpPr/>
              <p:nvPr/>
            </p:nvSpPr>
            <p:spPr>
              <a:xfrm>
                <a:off x="5060949" y="3656553"/>
                <a:ext cx="618229" cy="11887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0" name="Oval 319"/>
              <p:cNvSpPr/>
              <p:nvPr/>
            </p:nvSpPr>
            <p:spPr>
              <a:xfrm>
                <a:off x="5200650" y="3694093"/>
                <a:ext cx="45720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30" name="Group 480"/>
            <p:cNvGrpSpPr>
              <a:grpSpLocks noChangeAspect="1"/>
            </p:cNvGrpSpPr>
            <p:nvPr/>
          </p:nvGrpSpPr>
          <p:grpSpPr>
            <a:xfrm flipH="1">
              <a:off x="2814413" y="2733344"/>
              <a:ext cx="629867" cy="330065"/>
              <a:chOff x="4166066" y="3056387"/>
              <a:chExt cx="2519466" cy="1320268"/>
            </a:xfrm>
          </p:grpSpPr>
          <p:grpSp>
            <p:nvGrpSpPr>
              <p:cNvPr id="331" name="Group 86"/>
              <p:cNvGrpSpPr>
                <a:grpSpLocks noChangeAspect="1"/>
              </p:cNvGrpSpPr>
              <p:nvPr/>
            </p:nvGrpSpPr>
            <p:grpSpPr bwMode="auto">
              <a:xfrm>
                <a:off x="4166066" y="3056387"/>
                <a:ext cx="1406168" cy="1320268"/>
                <a:chOff x="1815" y="2475"/>
                <a:chExt cx="492" cy="547"/>
              </a:xfrm>
            </p:grpSpPr>
            <p:grpSp>
              <p:nvGrpSpPr>
                <p:cNvPr id="338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1815" y="2475"/>
                  <a:ext cx="492" cy="273"/>
                  <a:chOff x="1815" y="2475"/>
                  <a:chExt cx="492" cy="273"/>
                </a:xfrm>
              </p:grpSpPr>
              <p:sp>
                <p:nvSpPr>
                  <p:cNvPr id="345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 rot="2016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54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815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55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  <p:grpSp>
              <p:nvGrpSpPr>
                <p:cNvPr id="339" name="Group 91"/>
                <p:cNvGrpSpPr>
                  <a:grpSpLocks noChangeAspect="1"/>
                </p:cNvGrpSpPr>
                <p:nvPr/>
              </p:nvGrpSpPr>
              <p:grpSpPr bwMode="auto">
                <a:xfrm flipV="1">
                  <a:off x="1815" y="2749"/>
                  <a:ext cx="492" cy="273"/>
                  <a:chOff x="1813" y="2475"/>
                  <a:chExt cx="492" cy="273"/>
                </a:xfrm>
              </p:grpSpPr>
              <p:sp>
                <p:nvSpPr>
                  <p:cNvPr id="340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 rot="2022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41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813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44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</p:grpSp>
          <p:sp>
            <p:nvSpPr>
              <p:cNvPr id="332" name="Block Arc 331"/>
              <p:cNvSpPr/>
              <p:nvPr/>
            </p:nvSpPr>
            <p:spPr>
              <a:xfrm>
                <a:off x="5588252" y="3170070"/>
                <a:ext cx="1097280" cy="1097280"/>
              </a:xfrm>
              <a:prstGeom prst="blockArc">
                <a:avLst>
                  <a:gd name="adj1" fmla="val 11067651"/>
                  <a:gd name="adj2" fmla="val 10455262"/>
                  <a:gd name="adj3" fmla="val 3178"/>
                </a:avLst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Rounded Rectangle 332"/>
              <p:cNvSpPr/>
              <p:nvPr/>
            </p:nvSpPr>
            <p:spPr>
              <a:xfrm>
                <a:off x="4999853" y="3634286"/>
                <a:ext cx="631010" cy="164592"/>
              </a:xfrm>
              <a:prstGeom prst="roundRect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6" name="Rounded Rectangle 335"/>
              <p:cNvSpPr/>
              <p:nvPr/>
            </p:nvSpPr>
            <p:spPr>
              <a:xfrm>
                <a:off x="5060949" y="3656553"/>
                <a:ext cx="618229" cy="11887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7" name="Oval 336"/>
              <p:cNvSpPr/>
              <p:nvPr/>
            </p:nvSpPr>
            <p:spPr>
              <a:xfrm>
                <a:off x="5200650" y="3694093"/>
                <a:ext cx="45720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56" name="Group 480"/>
            <p:cNvGrpSpPr>
              <a:grpSpLocks noChangeAspect="1"/>
            </p:cNvGrpSpPr>
            <p:nvPr/>
          </p:nvGrpSpPr>
          <p:grpSpPr>
            <a:xfrm flipH="1">
              <a:off x="2808697" y="4421658"/>
              <a:ext cx="629867" cy="330065"/>
              <a:chOff x="4166066" y="3056387"/>
              <a:chExt cx="2519466" cy="1320268"/>
            </a:xfrm>
          </p:grpSpPr>
          <p:grpSp>
            <p:nvGrpSpPr>
              <p:cNvPr id="357" name="Group 86"/>
              <p:cNvGrpSpPr>
                <a:grpSpLocks noChangeAspect="1"/>
              </p:cNvGrpSpPr>
              <p:nvPr/>
            </p:nvGrpSpPr>
            <p:grpSpPr bwMode="auto">
              <a:xfrm>
                <a:off x="4166066" y="3056387"/>
                <a:ext cx="1406168" cy="1320268"/>
                <a:chOff x="1815" y="2475"/>
                <a:chExt cx="492" cy="547"/>
              </a:xfrm>
            </p:grpSpPr>
            <p:grpSp>
              <p:nvGrpSpPr>
                <p:cNvPr id="364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1815" y="2475"/>
                  <a:ext cx="492" cy="273"/>
                  <a:chOff x="1815" y="2475"/>
                  <a:chExt cx="492" cy="273"/>
                </a:xfrm>
              </p:grpSpPr>
              <p:sp>
                <p:nvSpPr>
                  <p:cNvPr id="372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 rot="2016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75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815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76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  <p:grpSp>
              <p:nvGrpSpPr>
                <p:cNvPr id="365" name="Group 91"/>
                <p:cNvGrpSpPr>
                  <a:grpSpLocks noChangeAspect="1"/>
                </p:cNvGrpSpPr>
                <p:nvPr/>
              </p:nvGrpSpPr>
              <p:grpSpPr bwMode="auto">
                <a:xfrm flipV="1">
                  <a:off x="1815" y="2749"/>
                  <a:ext cx="492" cy="273"/>
                  <a:chOff x="1813" y="2475"/>
                  <a:chExt cx="492" cy="273"/>
                </a:xfrm>
              </p:grpSpPr>
              <p:sp>
                <p:nvSpPr>
                  <p:cNvPr id="367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 rot="2022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70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813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71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</p:grpSp>
          <p:sp>
            <p:nvSpPr>
              <p:cNvPr id="360" name="Block Arc 359"/>
              <p:cNvSpPr/>
              <p:nvPr/>
            </p:nvSpPr>
            <p:spPr>
              <a:xfrm>
                <a:off x="5588252" y="3170070"/>
                <a:ext cx="1097280" cy="1097280"/>
              </a:xfrm>
              <a:prstGeom prst="blockArc">
                <a:avLst>
                  <a:gd name="adj1" fmla="val 11067651"/>
                  <a:gd name="adj2" fmla="val 10455262"/>
                  <a:gd name="adj3" fmla="val 3178"/>
                </a:avLst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1" name="Rounded Rectangle 360"/>
              <p:cNvSpPr/>
              <p:nvPr/>
            </p:nvSpPr>
            <p:spPr>
              <a:xfrm>
                <a:off x="4999853" y="3634286"/>
                <a:ext cx="631010" cy="164592"/>
              </a:xfrm>
              <a:prstGeom prst="roundRect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2" name="Rounded Rectangle 361"/>
              <p:cNvSpPr/>
              <p:nvPr/>
            </p:nvSpPr>
            <p:spPr>
              <a:xfrm>
                <a:off x="5060949" y="3656553"/>
                <a:ext cx="618229" cy="11887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3" name="Oval 362"/>
              <p:cNvSpPr/>
              <p:nvPr/>
            </p:nvSpPr>
            <p:spPr>
              <a:xfrm>
                <a:off x="5200650" y="3694093"/>
                <a:ext cx="45720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77" name="Group 480"/>
            <p:cNvGrpSpPr>
              <a:grpSpLocks noChangeAspect="1"/>
            </p:cNvGrpSpPr>
            <p:nvPr/>
          </p:nvGrpSpPr>
          <p:grpSpPr>
            <a:xfrm flipH="1">
              <a:off x="2811555" y="4081850"/>
              <a:ext cx="629867" cy="330065"/>
              <a:chOff x="4166066" y="3056387"/>
              <a:chExt cx="2519466" cy="1320268"/>
            </a:xfrm>
          </p:grpSpPr>
          <p:grpSp>
            <p:nvGrpSpPr>
              <p:cNvPr id="384" name="Group 86"/>
              <p:cNvGrpSpPr>
                <a:grpSpLocks noChangeAspect="1"/>
              </p:cNvGrpSpPr>
              <p:nvPr/>
            </p:nvGrpSpPr>
            <p:grpSpPr bwMode="auto">
              <a:xfrm>
                <a:off x="4166066" y="3056387"/>
                <a:ext cx="1406168" cy="1320268"/>
                <a:chOff x="1815" y="2475"/>
                <a:chExt cx="492" cy="547"/>
              </a:xfrm>
            </p:grpSpPr>
            <p:grpSp>
              <p:nvGrpSpPr>
                <p:cNvPr id="390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1815" y="2475"/>
                  <a:ext cx="492" cy="273"/>
                  <a:chOff x="1815" y="2475"/>
                  <a:chExt cx="492" cy="273"/>
                </a:xfrm>
              </p:grpSpPr>
              <p:sp>
                <p:nvSpPr>
                  <p:cNvPr id="395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 rot="2016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96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815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97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  <p:grpSp>
              <p:nvGrpSpPr>
                <p:cNvPr id="391" name="Group 91"/>
                <p:cNvGrpSpPr>
                  <a:grpSpLocks noChangeAspect="1"/>
                </p:cNvGrpSpPr>
                <p:nvPr/>
              </p:nvGrpSpPr>
              <p:grpSpPr bwMode="auto">
                <a:xfrm flipV="1">
                  <a:off x="1815" y="2749"/>
                  <a:ext cx="492" cy="273"/>
                  <a:chOff x="1813" y="2475"/>
                  <a:chExt cx="492" cy="273"/>
                </a:xfrm>
              </p:grpSpPr>
              <p:sp>
                <p:nvSpPr>
                  <p:cNvPr id="392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 rot="2022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93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813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394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</p:grpSp>
          <p:sp>
            <p:nvSpPr>
              <p:cNvPr id="385" name="Block Arc 384"/>
              <p:cNvSpPr/>
              <p:nvPr/>
            </p:nvSpPr>
            <p:spPr>
              <a:xfrm>
                <a:off x="5588252" y="3170070"/>
                <a:ext cx="1097280" cy="1097280"/>
              </a:xfrm>
              <a:prstGeom prst="blockArc">
                <a:avLst>
                  <a:gd name="adj1" fmla="val 11067651"/>
                  <a:gd name="adj2" fmla="val 10455262"/>
                  <a:gd name="adj3" fmla="val 3178"/>
                </a:avLst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6" name="Rounded Rectangle 385"/>
              <p:cNvSpPr/>
              <p:nvPr/>
            </p:nvSpPr>
            <p:spPr>
              <a:xfrm>
                <a:off x="4999853" y="3634286"/>
                <a:ext cx="631010" cy="164592"/>
              </a:xfrm>
              <a:prstGeom prst="roundRect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8" name="Rounded Rectangle 387"/>
              <p:cNvSpPr/>
              <p:nvPr/>
            </p:nvSpPr>
            <p:spPr>
              <a:xfrm>
                <a:off x="5060949" y="3656553"/>
                <a:ext cx="618229" cy="11887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9" name="Oval 388"/>
              <p:cNvSpPr/>
              <p:nvPr/>
            </p:nvSpPr>
            <p:spPr>
              <a:xfrm>
                <a:off x="5200650" y="3694093"/>
                <a:ext cx="45720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98" name="Group 480"/>
            <p:cNvGrpSpPr>
              <a:grpSpLocks noChangeAspect="1"/>
            </p:cNvGrpSpPr>
            <p:nvPr/>
          </p:nvGrpSpPr>
          <p:grpSpPr>
            <a:xfrm flipH="1">
              <a:off x="2811555" y="3743581"/>
              <a:ext cx="629867" cy="330065"/>
              <a:chOff x="4166066" y="3056387"/>
              <a:chExt cx="2519466" cy="1320268"/>
            </a:xfrm>
          </p:grpSpPr>
          <p:grpSp>
            <p:nvGrpSpPr>
              <p:cNvPr id="399" name="Group 86"/>
              <p:cNvGrpSpPr>
                <a:grpSpLocks noChangeAspect="1"/>
              </p:cNvGrpSpPr>
              <p:nvPr/>
            </p:nvGrpSpPr>
            <p:grpSpPr bwMode="auto">
              <a:xfrm>
                <a:off x="4166066" y="3056387"/>
                <a:ext cx="1406168" cy="1320268"/>
                <a:chOff x="1815" y="2475"/>
                <a:chExt cx="492" cy="547"/>
              </a:xfrm>
            </p:grpSpPr>
            <p:grpSp>
              <p:nvGrpSpPr>
                <p:cNvPr id="404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1815" y="2475"/>
                  <a:ext cx="492" cy="273"/>
                  <a:chOff x="1815" y="2475"/>
                  <a:chExt cx="492" cy="273"/>
                </a:xfrm>
              </p:grpSpPr>
              <p:sp>
                <p:nvSpPr>
                  <p:cNvPr id="410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 rot="2016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411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815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412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  <p:grpSp>
              <p:nvGrpSpPr>
                <p:cNvPr id="406" name="Group 91"/>
                <p:cNvGrpSpPr>
                  <a:grpSpLocks noChangeAspect="1"/>
                </p:cNvGrpSpPr>
                <p:nvPr/>
              </p:nvGrpSpPr>
              <p:grpSpPr bwMode="auto">
                <a:xfrm flipV="1">
                  <a:off x="1815" y="2749"/>
                  <a:ext cx="492" cy="273"/>
                  <a:chOff x="1813" y="2475"/>
                  <a:chExt cx="492" cy="273"/>
                </a:xfrm>
              </p:grpSpPr>
              <p:sp>
                <p:nvSpPr>
                  <p:cNvPr id="407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 rot="20220000">
                    <a:off x="1910" y="2643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408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813" y="2490"/>
                    <a:ext cx="492" cy="258"/>
                  </a:xfrm>
                  <a:custGeom>
                    <a:avLst/>
                    <a:gdLst>
                      <a:gd name="T0" fmla="*/ 104 w 492"/>
                      <a:gd name="T1" fmla="*/ 258 h 258"/>
                      <a:gd name="T2" fmla="*/ 0 w 492"/>
                      <a:gd name="T3" fmla="*/ 258 h 258"/>
                      <a:gd name="T4" fmla="*/ 0 w 492"/>
                      <a:gd name="T5" fmla="*/ 0 h 258"/>
                      <a:gd name="T6" fmla="*/ 364 w 492"/>
                      <a:gd name="T7" fmla="*/ 0 h 258"/>
                      <a:gd name="T8" fmla="*/ 492 w 492"/>
                      <a:gd name="T9" fmla="*/ 218 h 258"/>
                      <a:gd name="T10" fmla="*/ 190 w 492"/>
                      <a:gd name="T11" fmla="*/ 218 h 258"/>
                      <a:gd name="T12" fmla="*/ 146 w 492"/>
                      <a:gd name="T13" fmla="*/ 128 h 258"/>
                      <a:gd name="T14" fmla="*/ 80 w 492"/>
                      <a:gd name="T15" fmla="*/ 162 h 258"/>
                      <a:gd name="T16" fmla="*/ 104 w 492"/>
                      <a:gd name="T17" fmla="*/ 258 h 25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92"/>
                      <a:gd name="T28" fmla="*/ 0 h 258"/>
                      <a:gd name="T29" fmla="*/ 492 w 492"/>
                      <a:gd name="T30" fmla="*/ 258 h 25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92" h="258">
                        <a:moveTo>
                          <a:pt x="104" y="258"/>
                        </a:moveTo>
                        <a:lnTo>
                          <a:pt x="0" y="258"/>
                        </a:lnTo>
                        <a:lnTo>
                          <a:pt x="0" y="0"/>
                        </a:lnTo>
                        <a:lnTo>
                          <a:pt x="364" y="0"/>
                        </a:lnTo>
                        <a:lnTo>
                          <a:pt x="492" y="218"/>
                        </a:lnTo>
                        <a:lnTo>
                          <a:pt x="190" y="218"/>
                        </a:lnTo>
                        <a:lnTo>
                          <a:pt x="146" y="128"/>
                        </a:lnTo>
                        <a:lnTo>
                          <a:pt x="80" y="162"/>
                        </a:lnTo>
                        <a:lnTo>
                          <a:pt x="104" y="258"/>
                        </a:lnTo>
                        <a:close/>
                      </a:path>
                    </a:pathLst>
                  </a:cu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  <p:sp>
                <p:nvSpPr>
                  <p:cNvPr id="409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 rot="19560000">
                    <a:off x="2198" y="2475"/>
                    <a:ext cx="62" cy="6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eaLnBrk="0" hangingPunct="0"/>
                    <a:endParaRPr lang="en-US" sz="900" dirty="0">
                      <a:latin typeface="Comic Sans MS"/>
                      <a:cs typeface="Comic Sans MS"/>
                    </a:endParaRPr>
                  </a:p>
                </p:txBody>
              </p:sp>
            </p:grpSp>
          </p:grpSp>
          <p:sp>
            <p:nvSpPr>
              <p:cNvPr id="400" name="Block Arc 399"/>
              <p:cNvSpPr/>
              <p:nvPr/>
            </p:nvSpPr>
            <p:spPr>
              <a:xfrm>
                <a:off x="5588252" y="3170070"/>
                <a:ext cx="1097280" cy="1097280"/>
              </a:xfrm>
              <a:prstGeom prst="blockArc">
                <a:avLst>
                  <a:gd name="adj1" fmla="val 11067651"/>
                  <a:gd name="adj2" fmla="val 10455262"/>
                  <a:gd name="adj3" fmla="val 3178"/>
                </a:avLst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1" name="Rounded Rectangle 400"/>
              <p:cNvSpPr/>
              <p:nvPr/>
            </p:nvSpPr>
            <p:spPr>
              <a:xfrm>
                <a:off x="4999853" y="3634286"/>
                <a:ext cx="631010" cy="164592"/>
              </a:xfrm>
              <a:prstGeom prst="roundRect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2" name="Rounded Rectangle 401"/>
              <p:cNvSpPr/>
              <p:nvPr/>
            </p:nvSpPr>
            <p:spPr>
              <a:xfrm>
                <a:off x="5060949" y="3656553"/>
                <a:ext cx="618229" cy="11887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3" name="Oval 402"/>
              <p:cNvSpPr/>
              <p:nvPr/>
            </p:nvSpPr>
            <p:spPr>
              <a:xfrm>
                <a:off x="5200650" y="3694093"/>
                <a:ext cx="45720" cy="4572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14" name="Text Box 113"/>
            <p:cNvSpPr txBox="1">
              <a:spLocks noChangeAspect="1" noChangeArrowheads="1"/>
            </p:cNvSpPr>
            <p:nvPr/>
          </p:nvSpPr>
          <p:spPr bwMode="auto">
            <a:xfrm>
              <a:off x="3367340" y="4131165"/>
              <a:ext cx="1278745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0.8367 </a:t>
              </a:r>
              <a:r>
                <a:rPr lang="en-US" sz="900" dirty="0" err="1" smtClean="0">
                  <a:solidFill>
                    <a:srgbClr val="FF0000"/>
                  </a:solidFill>
                  <a:latin typeface="Comic Sans MS"/>
                  <a:cs typeface="Comic Sans MS"/>
                </a:rPr>
                <a:t>GeV</a:t>
              </a:r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900" dirty="0">
                  <a:solidFill>
                    <a:srgbClr val="FF0000"/>
                  </a:solidFill>
                  <a:latin typeface="Comic Sans MS"/>
                  <a:cs typeface="Comic Sans MS"/>
                </a:rPr>
                <a:t>E</a:t>
              </a:r>
              <a:r>
                <a:rPr lang="en-US" sz="900" baseline="-25000" dirty="0">
                  <a:solidFill>
                    <a:srgbClr val="FF0000"/>
                  </a:solidFill>
                  <a:latin typeface="Comic Sans MS"/>
                  <a:cs typeface="Comic Sans MS"/>
                </a:rPr>
                <a:t>0</a:t>
              </a:r>
              <a:endParaRPr lang="en-US" sz="900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415" name="Text Box 117"/>
            <p:cNvSpPr txBox="1">
              <a:spLocks noChangeAspect="1" noChangeArrowheads="1"/>
            </p:cNvSpPr>
            <p:nvPr/>
          </p:nvSpPr>
          <p:spPr bwMode="auto">
            <a:xfrm>
              <a:off x="3362147" y="3790181"/>
              <a:ext cx="104052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0.6733 </a:t>
              </a:r>
              <a:r>
                <a:rPr lang="en-US" sz="900" dirty="0" err="1" smtClean="0">
                  <a:solidFill>
                    <a:srgbClr val="FF0000"/>
                  </a:solidFill>
                  <a:latin typeface="Comic Sans MS"/>
                  <a:cs typeface="Comic Sans MS"/>
                </a:rPr>
                <a:t>GeV</a:t>
              </a:r>
              <a:r>
                <a:rPr lang="en-US" sz="900" dirty="0">
                  <a:solidFill>
                    <a:srgbClr val="FF0000"/>
                  </a:solidFill>
                  <a:latin typeface="Comic Sans MS"/>
                  <a:cs typeface="Comic Sans MS"/>
                </a:rPr>
                <a:t> E</a:t>
              </a:r>
              <a:r>
                <a:rPr lang="en-US" sz="900" baseline="-25000" dirty="0">
                  <a:solidFill>
                    <a:srgbClr val="FF0000"/>
                  </a:solidFill>
                  <a:latin typeface="Comic Sans MS"/>
                  <a:cs typeface="Comic Sans MS"/>
                </a:rPr>
                <a:t>0</a:t>
              </a:r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endParaRPr lang="en-US" sz="900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416" name="Text Box 118"/>
            <p:cNvSpPr txBox="1">
              <a:spLocks noChangeAspect="1" noChangeArrowheads="1"/>
            </p:cNvSpPr>
            <p:nvPr/>
          </p:nvSpPr>
          <p:spPr bwMode="auto">
            <a:xfrm>
              <a:off x="3370199" y="3455431"/>
              <a:ext cx="111713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0.5100 </a:t>
              </a:r>
              <a:r>
                <a:rPr lang="en-US" sz="900" dirty="0" err="1" smtClean="0">
                  <a:solidFill>
                    <a:srgbClr val="FF0000"/>
                  </a:solidFill>
                  <a:latin typeface="Comic Sans MS"/>
                  <a:cs typeface="Comic Sans MS"/>
                </a:rPr>
                <a:t>GeV</a:t>
              </a:r>
              <a:r>
                <a:rPr lang="en-US" sz="900" dirty="0">
                  <a:solidFill>
                    <a:srgbClr val="FF0000"/>
                  </a:solidFill>
                  <a:latin typeface="Comic Sans MS"/>
                  <a:cs typeface="Comic Sans MS"/>
                </a:rPr>
                <a:t> E</a:t>
              </a:r>
              <a:r>
                <a:rPr lang="en-US" sz="900" baseline="-25000" dirty="0">
                  <a:solidFill>
                    <a:srgbClr val="FF0000"/>
                  </a:solidFill>
                  <a:latin typeface="Comic Sans MS"/>
                  <a:cs typeface="Comic Sans MS"/>
                </a:rPr>
                <a:t>0</a:t>
              </a:r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endParaRPr lang="en-US" sz="900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417" name="Text Box 119"/>
            <p:cNvSpPr txBox="1">
              <a:spLocks noChangeAspect="1" noChangeArrowheads="1"/>
            </p:cNvSpPr>
            <p:nvPr/>
          </p:nvSpPr>
          <p:spPr bwMode="auto">
            <a:xfrm>
              <a:off x="3370198" y="3120928"/>
              <a:ext cx="113830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0.3467 </a:t>
              </a:r>
              <a:r>
                <a:rPr lang="en-US" sz="900" dirty="0" err="1" smtClean="0">
                  <a:solidFill>
                    <a:srgbClr val="FF0000"/>
                  </a:solidFill>
                  <a:latin typeface="Comic Sans MS"/>
                  <a:cs typeface="Comic Sans MS"/>
                </a:rPr>
                <a:t>GeV</a:t>
              </a:r>
              <a:r>
                <a:rPr lang="en-US" sz="900" dirty="0">
                  <a:solidFill>
                    <a:srgbClr val="FF0000"/>
                  </a:solidFill>
                  <a:latin typeface="Comic Sans MS"/>
                  <a:cs typeface="Comic Sans MS"/>
                </a:rPr>
                <a:t> E</a:t>
              </a:r>
              <a:r>
                <a:rPr lang="en-US" sz="900" baseline="-25000" dirty="0">
                  <a:solidFill>
                    <a:srgbClr val="FF0000"/>
                  </a:solidFill>
                  <a:latin typeface="Comic Sans MS"/>
                  <a:cs typeface="Comic Sans MS"/>
                </a:rPr>
                <a:t>0</a:t>
              </a:r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  </a:t>
              </a:r>
              <a:endParaRPr lang="en-US" sz="900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419" name="Text Box 113"/>
            <p:cNvSpPr txBox="1">
              <a:spLocks noChangeAspect="1" noChangeArrowheads="1"/>
            </p:cNvSpPr>
            <p:nvPr/>
          </p:nvSpPr>
          <p:spPr bwMode="auto">
            <a:xfrm>
              <a:off x="3364482" y="4470973"/>
              <a:ext cx="109110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1.0000 </a:t>
              </a:r>
              <a:r>
                <a:rPr lang="en-US" sz="900" dirty="0" err="1" smtClean="0">
                  <a:solidFill>
                    <a:srgbClr val="FF0000"/>
                  </a:solidFill>
                  <a:latin typeface="Comic Sans MS"/>
                  <a:cs typeface="Comic Sans MS"/>
                </a:rPr>
                <a:t>GeV</a:t>
              </a:r>
              <a:r>
                <a:rPr lang="en-US" sz="900" dirty="0">
                  <a:solidFill>
                    <a:srgbClr val="FF0000"/>
                  </a:solidFill>
                  <a:latin typeface="Comic Sans MS"/>
                  <a:cs typeface="Comic Sans MS"/>
                </a:rPr>
                <a:t>  E</a:t>
              </a:r>
              <a:r>
                <a:rPr lang="en-US" sz="900" baseline="-25000" dirty="0">
                  <a:solidFill>
                    <a:srgbClr val="FF0000"/>
                  </a:solidFill>
                  <a:latin typeface="Comic Sans MS"/>
                  <a:cs typeface="Comic Sans MS"/>
                </a:rPr>
                <a:t>0</a:t>
              </a:r>
              <a:endParaRPr lang="en-US" sz="900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420" name="Text Box 119"/>
            <p:cNvSpPr txBox="1">
              <a:spLocks noChangeAspect="1" noChangeArrowheads="1"/>
            </p:cNvSpPr>
            <p:nvPr/>
          </p:nvSpPr>
          <p:spPr bwMode="auto">
            <a:xfrm>
              <a:off x="3362146" y="2782659"/>
              <a:ext cx="1093439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0.1833 </a:t>
              </a:r>
              <a:r>
                <a:rPr lang="en-US" sz="900" dirty="0" err="1" smtClean="0">
                  <a:solidFill>
                    <a:srgbClr val="FF0000"/>
                  </a:solidFill>
                  <a:latin typeface="Comic Sans MS"/>
                  <a:cs typeface="Comic Sans MS"/>
                </a:rPr>
                <a:t>GeV</a:t>
              </a:r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r>
                <a:rPr lang="en-US" sz="900" dirty="0" err="1" smtClean="0">
                  <a:solidFill>
                    <a:srgbClr val="FF0000"/>
                  </a:solidFill>
                  <a:latin typeface="Comic Sans MS"/>
                  <a:cs typeface="Comic Sans MS"/>
                </a:rPr>
                <a:t>Eo</a:t>
              </a:r>
              <a:r>
                <a:rPr lang="en-US" sz="900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 </a:t>
              </a:r>
              <a:endParaRPr lang="en-US" sz="900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</p:grpSp>
      <p:sp>
        <p:nvSpPr>
          <p:cNvPr id="421" name="Arc 420"/>
          <p:cNvSpPr/>
          <p:nvPr/>
        </p:nvSpPr>
        <p:spPr>
          <a:xfrm rot="7200000">
            <a:off x="1784576" y="2636963"/>
            <a:ext cx="208914" cy="154956"/>
          </a:xfrm>
          <a:prstGeom prst="arc">
            <a:avLst>
              <a:gd name="adj1" fmla="val 16200000"/>
              <a:gd name="adj2" fmla="val 6010379"/>
            </a:avLst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Oval 425"/>
          <p:cNvSpPr/>
          <p:nvPr/>
        </p:nvSpPr>
        <p:spPr>
          <a:xfrm>
            <a:off x="1752600" y="2438400"/>
            <a:ext cx="152400" cy="152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7" name="Straight Arrow Connector 426"/>
          <p:cNvCxnSpPr>
            <a:stCxn id="426" idx="4"/>
            <a:endCxn id="371" idx="0"/>
          </p:cNvCxnSpPr>
          <p:nvPr/>
        </p:nvCxnSpPr>
        <p:spPr>
          <a:xfrm rot="16200000" flipH="1">
            <a:off x="1411430" y="3008169"/>
            <a:ext cx="2157725" cy="13229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4" name="Oval 433"/>
          <p:cNvSpPr/>
          <p:nvPr/>
        </p:nvSpPr>
        <p:spPr>
          <a:xfrm>
            <a:off x="1752600" y="2438400"/>
            <a:ext cx="152400" cy="152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Rectangle 372"/>
          <p:cNvSpPr/>
          <p:nvPr/>
        </p:nvSpPr>
        <p:spPr>
          <a:xfrm>
            <a:off x="2819400" y="6488668"/>
            <a:ext cx="3270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omic Sans MS" pitchFamily="-110" charset="0"/>
                <a:ea typeface="Comic Sans MS" pitchFamily="-110" charset="0"/>
                <a:cs typeface="Comic Sans MS" pitchFamily="-110" charset="0"/>
              </a:rPr>
              <a:t>Animation is by N. Tsoupas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4083" y="0"/>
            <a:ext cx="9218083" cy="609600"/>
          </a:xfrm>
        </p:spPr>
        <p:txBody>
          <a:bodyPr/>
          <a:lstStyle/>
          <a:p>
            <a:r>
              <a:rPr lang="en-US" dirty="0">
                <a:latin typeface="Comic Sans MS" pitchFamily="66" charset="0"/>
              </a:rPr>
              <a:t>Electron beam evolution </a:t>
            </a:r>
            <a:r>
              <a:rPr lang="en-US" sz="3200" dirty="0">
                <a:latin typeface="Comic Sans MS" pitchFamily="66" charset="0"/>
              </a:rPr>
              <a:t>in </a:t>
            </a:r>
            <a:r>
              <a:rPr lang="en-US" sz="3200" cap="none" dirty="0" err="1">
                <a:latin typeface="Comic Sans MS" pitchFamily="66" charset="0"/>
              </a:rPr>
              <a:t>e</a:t>
            </a:r>
            <a:r>
              <a:rPr lang="en-US" sz="3200" dirty="0" err="1">
                <a:latin typeface="Comic Sans MS" pitchFamily="66" charset="0"/>
              </a:rPr>
              <a:t>RHIC’s</a:t>
            </a:r>
            <a:r>
              <a:rPr lang="en-US" sz="3200" dirty="0">
                <a:latin typeface="Comic Sans MS" pitchFamily="66" charset="0"/>
              </a:rPr>
              <a:t> </a:t>
            </a:r>
            <a:r>
              <a:rPr lang="en-US" sz="3200" dirty="0" smtClean="0">
                <a:latin typeface="Comic Sans MS" pitchFamily="66" charset="0"/>
              </a:rPr>
              <a:t>ERL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635750" y="5355167"/>
            <a:ext cx="2580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ERL: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energy recovery </a:t>
            </a:r>
            <a:r>
              <a:rPr lang="en-US" dirty="0" err="1" smtClean="0">
                <a:solidFill>
                  <a:srgbClr val="0000FF"/>
                </a:solidFill>
              </a:rPr>
              <a:t>linac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78" name="Text Box 110"/>
          <p:cNvSpPr txBox="1">
            <a:spLocks noChangeArrowheads="1"/>
          </p:cNvSpPr>
          <p:nvPr/>
        </p:nvSpPr>
        <p:spPr bwMode="auto">
          <a:xfrm>
            <a:off x="0" y="854082"/>
            <a:ext cx="2279650" cy="95410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i="1" dirty="0" smtClean="0">
                <a:solidFill>
                  <a:srgbClr val="0000FF"/>
                </a:solidFill>
                <a:latin typeface="Comic Sans MS" charset="0"/>
                <a:cs typeface="Comic Sans MS" charset="0"/>
              </a:rPr>
              <a:t>All </a:t>
            </a:r>
            <a:r>
              <a:rPr lang="en-US" sz="1400" i="1" dirty="0">
                <a:solidFill>
                  <a:srgbClr val="0000FF"/>
                </a:solidFill>
                <a:latin typeface="Comic Sans MS" charset="0"/>
                <a:cs typeface="Comic Sans MS" charset="0"/>
              </a:rPr>
              <a:t>energies scale proportionally </a:t>
            </a:r>
            <a:r>
              <a:rPr lang="en-US" sz="1400" i="1" dirty="0" smtClean="0">
                <a:solidFill>
                  <a:srgbClr val="0000FF"/>
                </a:solidFill>
                <a:latin typeface="Comic Sans MS" charset="0"/>
                <a:cs typeface="Comic Sans MS" charset="0"/>
              </a:rPr>
              <a:t>by adding SRF cavities to the injector</a:t>
            </a:r>
            <a:endParaRPr lang="en-US" sz="1400" i="1" dirty="0">
              <a:solidFill>
                <a:srgbClr val="0000FF"/>
              </a:solidFill>
              <a:latin typeface="Comic Sans MS" charset="0"/>
              <a:cs typeface="Comic Sans MS" charset="0"/>
            </a:endParaRPr>
          </a:p>
        </p:txBody>
      </p:sp>
      <p:pic>
        <p:nvPicPr>
          <p:cNvPr id="413" name="Picture 412" descr="hi_hat_insert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41600"/>
            <a:ext cx="1491676" cy="965201"/>
          </a:xfrm>
          <a:prstGeom prst="rect">
            <a:avLst/>
          </a:prstGeom>
        </p:spPr>
      </p:pic>
      <p:pic>
        <p:nvPicPr>
          <p:cNvPr id="418" name="Picture 417" descr="Macintosh HD:Users:sergeybelomestnykh:Journals:RAST:hi-beta-srf:figures:fig34_1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29280" y="941954"/>
            <a:ext cx="1377743" cy="2481411"/>
          </a:xfrm>
          <a:prstGeom prst="rect">
            <a:avLst/>
          </a:prstGeom>
          <a:noFill/>
          <a:ln w="38100" cmpd="sng">
            <a:solidFill>
              <a:srgbClr val="FFFFFF"/>
            </a:solidFill>
          </a:ln>
        </p:spPr>
      </p:pic>
      <p:pic>
        <p:nvPicPr>
          <p:cNvPr id="422" name="Picture 421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0597" y="3824818"/>
            <a:ext cx="1822450" cy="167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23" name="Table 4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631892"/>
              </p:ext>
            </p:extLst>
          </p:nvPr>
        </p:nvGraphicFramePr>
        <p:xfrm>
          <a:off x="8015816" y="1041400"/>
          <a:ext cx="825500" cy="2738120"/>
        </p:xfrm>
        <a:graphic>
          <a:graphicData uri="http://schemas.openxmlformats.org/drawingml/2006/table">
            <a:tbl>
              <a:tblPr/>
              <a:tblGrid>
                <a:gridCol w="825500"/>
              </a:tblGrid>
              <a:tr h="1920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E/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0.1017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0.1833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0.2650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0.3467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0.4283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0.5100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0.5917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0.6733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0.7550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0.8367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0.9183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5" name="Text Box 110"/>
          <p:cNvSpPr txBox="1">
            <a:spLocks noChangeArrowheads="1"/>
          </p:cNvSpPr>
          <p:nvPr/>
        </p:nvSpPr>
        <p:spPr bwMode="auto">
          <a:xfrm>
            <a:off x="2796120" y="4841881"/>
            <a:ext cx="3644900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i="1" dirty="0" smtClean="0">
                <a:solidFill>
                  <a:srgbClr val="0000FF"/>
                </a:solidFill>
                <a:latin typeface="Comic Sans MS" charset="0"/>
                <a:cs typeface="Comic Sans MS" charset="0"/>
              </a:rPr>
              <a:t>All magnets would be installed from the day one and we would be cranking power supplies up as energy is increasing</a:t>
            </a:r>
            <a:endParaRPr lang="en-US" sz="1200" i="1" dirty="0">
              <a:solidFill>
                <a:srgbClr val="0000FF"/>
              </a:solidFill>
              <a:latin typeface="Comic Sans MS" charset="0"/>
              <a:cs typeface="Comic Sans MS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214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11111E-6 C 0.0026 0.0037 0.00521 0.00741 0.00677 0.01042 C 0.00833 0.01342 0.0099 0.01643 0.0099 0.01875 C 0.0099 0.02106 0.00764 0.02315 0.00677 0.025 C 0.0059 0.02685 0.00469 0.02824 0.00417 0.02986 C 0.00365 0.03148 0.00226 0.03079 0.00365 0.03472 C 0.00503 0.03866 0.01042 0.04954 0.0125 0.05417 C 0.01458 0.0588 0.01476 0.05949 0.01615 0.0625 C 0.01753 0.06551 0.01875 0.06667 0.02083 0.07222 C 0.02292 0.07778 0.02813 0.08981 0.02865 0.09514 C 0.02917 0.10046 0.02604 0.10301 0.02396 0.10417 C 0.02188 0.10532 0.01892 0.10417 0.01615 0.10208 C 0.01337 0.1 0.00938 0.09467 0.00729 0.09097 C 0.00521 0.08727 0.00382 0.08171 0.00313 0.07986 " pathEditMode="relative" rAng="0" ptsTypes="aaaaaaaaaaaaaa">
                                      <p:cBhvr>
                                        <p:cTn id="11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0.07986 C -0.00139 0.07014 -0.0059 0.06042 -0.01042 0.05 C -0.01493 0.03958 -0.02066 0.02546 -0.02448 0.01736 C -0.0283 0.00926 -0.0309 0.00532 -0.03333 0.00139 " pathEditMode="relative" rAng="0" ptsTypes="aaaA">
                                      <p:cBhvr>
                                        <p:cTn id="15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-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3 0.00139 C -0.0382 -0.01042 -0.04305 -0.02199 -0.05105 -0.03472 C -0.05902 -0.04745 -0.06962 -0.06227 -0.08177 -0.0757 C -0.09392 -0.08912 -0.10764 -0.10324 -0.12344 -0.11528 C -0.13924 -0.12732 -0.1606 -0.13982 -0.17605 -0.14722 C -0.1915 -0.15463 -0.20834 -0.15764 -0.21615 -0.15972 C -0.22396 -0.16181 -0.21632 -0.15972 -0.22292 -0.15972 C -0.22952 -0.15972 -0.23976 -0.15972 -0.25625 -0.15972 C -0.27275 -0.15972 -0.30938 -0.15972 -0.32188 -0.15972 C -0.33438 -0.15972 -0.32587 -0.16065 -0.33125 -0.15972 C -0.33664 -0.1588 -0.34688 -0.15602 -0.35469 -0.15347 C -0.3625 -0.15093 -0.36945 -0.14838 -0.37865 -0.14375 C -0.38785 -0.13912 -0.40018 -0.13264 -0.4099 -0.1257 C -0.41962 -0.11875 -0.42813 -0.11065 -0.4375 -0.10139 C -0.44688 -0.09213 -0.45643 -0.08218 -0.46615 -0.07014 C -0.47587 -0.0581 -0.48785 -0.0412 -0.49532 -0.02917 C -0.50278 -0.01713 -0.50886 -0.00324 -0.51146 0.00208 " pathEditMode="relative" rAng="0" ptsTypes="aaaaaaaaaaaaaaaaA">
                                      <p:cBhvr>
                                        <p:cTn id="27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0" y="-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146 0.00208 C -0.51754 0.01388 -0.52344 0.02569 -0.52865 0.0375 C -0.53386 0.0493 -0.53958 0.06504 -0.54288 0.07291 C -0.54618 0.08078 -0.54757 0.0824 -0.54896 0.08425 " pathEditMode="relative" rAng="0" ptsTypes="aaaA">
                                      <p:cBhvr>
                                        <p:cTn id="31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" y="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896 0.08426 C -0.55382 0.09884 -0.55868 0.11342 -0.5625 0.13148 C -0.56632 0.14953 -0.57014 0.16828 -0.57188 0.19259 C -0.57361 0.2169 -0.57483 0.24977 -0.57292 0.27731 C -0.57101 0.30486 -0.56493 0.33703 -0.56042 0.35787 C -0.55591 0.3787 -0.55556 0.37801 -0.54584 0.40231 C -0.53611 0.42662 -0.51111 0.48217 -0.50209 0.5037 C -0.49306 0.52523 -0.50052 0.51944 -0.49167 0.53148 C -0.48282 0.54352 -0.46389 0.56296 -0.44896 0.57592 C -0.43403 0.58889 -0.42396 0.59861 -0.40209 0.60926 C -0.38021 0.6199 -0.35348 0.63565 -0.31771 0.63981 C -0.28195 0.64398 -0.22292 0.64259 -0.1875 0.63426 C -0.15209 0.62592 -0.12813 0.60903 -0.10521 0.58981 C -0.0823 0.5706 -0.06684 0.54768 -0.05 0.51898 C -0.03316 0.49028 -0.01598 0.44421 -0.00417 0.41759 C 0.00764 0.39097 0.01493 0.37754 0.02083 0.35926 C 0.02673 0.34097 0.02847 0.32754 0.03125 0.30787 C 0.03402 0.28819 0.03819 0.2669 0.0375 0.2412 C 0.0368 0.21551 0.0309 0.17639 0.02708 0.1537 C 0.02326 0.13102 0.01823 0.1162 0.01458 0.10509 C 0.01093 0.09398 0.00798 0.09051 0.0052 0.08703 " pathEditMode="relative" rAng="0" ptsTypes="aaaaaaaaaaaaaaaaaaaaA">
                                      <p:cBhvr>
                                        <p:cTn id="43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00" y="2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xit" presetSubtype="16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5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34 0.01389 -0.00868 0.02778 -0.0125 0.04445 C -0.01632 0.06111 -0.02066 0.07986 -0.02291 0.1 C -0.02517 0.12014 -0.02639 0.14491 -0.02604 0.16528 C -0.02569 0.18565 -0.02326 0.20556 -0.02083 0.22222 C -0.0184 0.23889 -0.0151 0.25486 -0.01146 0.26528 C -0.00781 0.2757 -0.00451 0.27454 0.00104 0.28472 C 0.0066 0.29491 0.01615 0.31505 0.02188 0.32639 C 0.02761 0.33773 0.03143 0.34514 0.03542 0.35278 " pathEditMode="relative" ptsTypes="aaaaaaaaA">
                                      <p:cBhvr>
                                        <p:cTn id="64" dur="2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1 0.35278 C 0.03993 0.36181 0.04444 0.37107 0.04791 0.37917 C 0.05139 0.38727 0.05382 0.39422 0.05625 0.40139 C 0.05868 0.40857 0.06041 0.41528 0.0625 0.42223 C 0.06458 0.42917 0.06736 0.43612 0.06875 0.44306 C 0.07014 0.45 0.06771 0.45695 0.07083 0.46389 C 0.07396 0.47084 0.07968 0.47686 0.0875 0.48473 C 0.09531 0.4926 0.10503 0.50186 0.11771 0.51112 C 0.13038 0.52037 0.15225 0.53426 0.16354 0.54028 C 0.17482 0.5463 0.17882 0.54537 0.18541 0.54723 C 0.19201 0.54908 0.19896 0.55116 0.20312 0.55139 C 0.20729 0.55162 0.20555 0.55 0.21041 0.54862 C 0.21527 0.54723 0.22396 0.54445 0.23229 0.54306 C 0.24062 0.54167 0.25295 0.54121 0.26041 0.54028 C 0.26788 0.53936 0.27326 0.53797 0.27708 0.5375 C 0.2809 0.53704 0.28211 0.53727 0.28333 0.5375 " pathEditMode="relative" rAng="0" ptsTypes="aaaaaaaaaaaaaaaA">
                                      <p:cBhvr>
                                        <p:cTn id="68" dur="2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00" y="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813 0.53403 C 0.28525 0.53426 0.29254 0.53472 0.29896 0.53542 C 0.30539 0.53611 0.3099 0.53681 0.31667 0.53819 C 0.32344 0.53958 0.33212 0.5419 0.33959 0.54375 C 0.34705 0.5456 0.35608 0.54861 0.36146 0.54931 C 0.36684 0.55 0.36389 0.55093 0.37188 0.54792 C 0.37986 0.54491 0.39532 0.54051 0.40938 0.53125 C 0.42344 0.52199 0.44115 0.50949 0.45625 0.49236 C 0.47136 0.47523 0.48681 0.45185 0.5 0.42847 C 0.5132 0.40509 0.52414 0.37708 0.53542 0.35208 C 0.5467 0.32708 0.56146 0.29444 0.56771 0.27847 C 0.57396 0.2625 0.57032 0.275 0.57292 0.25625 C 0.57552 0.2375 0.58264 0.19421 0.58334 0.16597 C 0.58403 0.13773 0.58021 0.10833 0.57709 0.08681 C 0.57396 0.06528 0.56858 0.05093 0.56459 0.03681 C 0.56059 0.02269 0.55677 0.01227 0.55313 0.00208 " pathEditMode="relative" ptsTypes="aaaaaaaaaaaaaaaA">
                                      <p:cBhvr>
                                        <p:cTn id="72" dur="2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C -0.00069 0.0037 -0.00139 0.00717 -0.00208 0.01018 C -0.00278 0.01342 -0.00312 0.01666 -0.00469 0.01852 C -0.00625 0.02037 -0.00972 0.02152 -0.01198 0.02152 C -0.01424 0.02152 -0.01753 0.02083 -0.01875 0.01805 C -0.01997 0.01481 -0.02101 0.01134 -0.01927 0.00532 C -0.01753 -0.00023 -0.01319 -0.00579 -0.00833 -0.01667 C -0.00347 -0.02778 0.00434 -0.04769 0.0099 -0.06111 C 0.01545 -0.07454 0.01806 -0.08311 0.02552 -0.09723 C 0.03299 -0.11135 0.04167 -0.12824 0.05521 -0.14584 C 0.06875 -0.16343 0.09167 -0.18866 0.10625 -0.20209 C 0.12083 -0.21551 0.12882 -0.21945 0.14271 -0.22709 C 0.1566 -0.23473 0.17847 -0.24306 0.18958 -0.24792 C 0.20069 -0.25278 0.1967 -0.2551 0.2099 -0.25625 C 0.22309 -0.25741 0.25122 -0.25533 0.26875 -0.25556 C 0.28628 -0.25579 0.29792 -0.25996 0.31545 -0.25834 C 0.33333 -0.25672 0.35521 -0.25324 0.37465 -0.24584 C 0.39444 -0.23843 0.41927 -0.22315 0.4342 -0.21389 C 0.44896 -0.20463 0.45417 -0.19815 0.46337 -0.19028 C 0.4724 -0.18241 0.48073 -0.17593 0.48837 -0.16667 C 0.49601 -0.15741 0.5033 -0.14468 0.50938 -0.13473 C 0.51545 -0.12477 0.52101 -0.11436 0.525 -0.10695 C 0.52899 -0.09954 0.52951 -0.09815 0.53333 -0.09028 C 0.53715 -0.08241 0.54392 -0.06875 0.54792 -0.05973 C 0.55191 -0.0507 0.55451 -0.04306 0.55729 -0.03611 C 0.56007 -0.02917 0.56163 -0.0213 0.56458 -0.01806 C 0.56753 -0.01482 0.57222 -0.01875 0.575 -0.01667 C 0.57778 -0.01459 0.57847 -0.01042 0.58125 -0.00556 C 0.58403 -0.0007 0.58958 0.00879 0.59167 0.0125 " pathEditMode="relative" rAng="0" ptsTypes="aaaaaaaaaaaaaaaaaaaaaaaaaaaaa">
                                      <p:cBhvr>
                                        <p:cTn id="81" dur="3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0" y="-1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" grpId="0" animBg="1"/>
      <p:bldP spid="297" grpId="1" animBg="1"/>
      <p:bldP spid="297" grpId="2" animBg="1"/>
      <p:bldP spid="297" grpId="3" animBg="1"/>
      <p:bldP spid="297" grpId="4" animBg="1"/>
      <p:bldP spid="297" grpId="5" animBg="1"/>
      <p:bldP spid="297" grpId="6" animBg="1"/>
      <p:bldP spid="426" grpId="0" animBg="1"/>
      <p:bldP spid="426" grpId="1" animBg="1"/>
      <p:bldP spid="426" grpId="2" animBg="1"/>
      <p:bldP spid="426" grpId="3" animBg="1"/>
      <p:bldP spid="426" grpId="4" animBg="1"/>
      <p:bldP spid="4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Titl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0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cap="none" dirty="0" err="1" smtClean="0">
                <a:latin typeface="Comic Sans MS" charset="0"/>
                <a:cs typeface="Comic Sans MS" charset="0"/>
              </a:rPr>
              <a:t>e</a:t>
            </a:r>
            <a:r>
              <a:rPr lang="en-US" sz="2800" dirty="0" err="1" smtClean="0">
                <a:latin typeface="Comic Sans MS" charset="0"/>
                <a:cs typeface="Comic Sans MS" charset="0"/>
              </a:rPr>
              <a:t>RHIC</a:t>
            </a:r>
            <a:r>
              <a:rPr lang="en-US" sz="2800" dirty="0" smtClean="0">
                <a:latin typeface="Comic Sans MS" charset="0"/>
                <a:cs typeface="Comic Sans MS" charset="0"/>
              </a:rPr>
              <a:t>: </a:t>
            </a:r>
            <a:r>
              <a:rPr lang="en-US" sz="2800" dirty="0">
                <a:latin typeface="Comic Sans MS" charset="0"/>
                <a:cs typeface="Comic Sans MS" charset="0"/>
              </a:rPr>
              <a:t>high-luminosity </a:t>
            </a:r>
            <a:r>
              <a:rPr lang="en-US" sz="2800" dirty="0" smtClean="0">
                <a:latin typeface="Comic Sans MS" charset="0"/>
                <a:cs typeface="Comic Sans MS" charset="0"/>
              </a:rPr>
              <a:t>IR</a:t>
            </a:r>
            <a:endParaRPr lang="en-US" sz="2800" dirty="0">
              <a:latin typeface="Comic Sans MS" charset="0"/>
              <a:cs typeface="Comic Sans M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0998A-54CD-3E4F-9E45-07D813DEB27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294967295"/>
          </p:nvPr>
        </p:nvSpPr>
        <p:spPr>
          <a:xfrm>
            <a:off x="0" y="4594225"/>
            <a:ext cx="8488363" cy="1844675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10 mrad crossing angle and crab-crossing</a:t>
            </a:r>
          </a:p>
          <a:p>
            <a:pPr>
              <a:defRPr/>
            </a:pPr>
            <a:r>
              <a:rPr lang="en-US" dirty="0" smtClean="0"/>
              <a:t>High gradient (200 T/</a:t>
            </a:r>
            <a:r>
              <a:rPr lang="en-US" dirty="0" err="1" smtClean="0"/>
              <a:t>m</a:t>
            </a:r>
            <a:r>
              <a:rPr lang="en-US" dirty="0" smtClean="0"/>
              <a:t>) large aperture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r>
              <a:rPr lang="en-US" i="1" dirty="0" smtClean="0"/>
              <a:t> </a:t>
            </a:r>
            <a:r>
              <a:rPr lang="en-US" dirty="0" smtClean="0"/>
              <a:t>focusing magnets</a:t>
            </a:r>
          </a:p>
          <a:p>
            <a:pPr>
              <a:defRPr/>
            </a:pPr>
            <a:r>
              <a:rPr lang="en-US" dirty="0" smtClean="0"/>
              <a:t>Arranged free-field electron pass through the hadron triplet magnets</a:t>
            </a:r>
          </a:p>
          <a:p>
            <a:pPr>
              <a:defRPr/>
            </a:pPr>
            <a:r>
              <a:rPr lang="en-US" dirty="0" smtClean="0"/>
              <a:t>Integration with the detector: efficient separation and registration of low angle collision products</a:t>
            </a:r>
          </a:p>
          <a:p>
            <a:pPr>
              <a:defRPr/>
            </a:pPr>
            <a:r>
              <a:rPr lang="en-US" dirty="0" smtClean="0"/>
              <a:t>Gentle bending of the electrons  to avoid SR impact in the detector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5155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0450"/>
            <a:ext cx="6397625" cy="301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6421438" y="923925"/>
            <a:ext cx="2533650" cy="2768600"/>
            <a:chOff x="6121400" y="589432"/>
            <a:chExt cx="3022600" cy="3051409"/>
          </a:xfrm>
        </p:grpSpPr>
        <p:pic>
          <p:nvPicPr>
            <p:cNvPr id="151573" name="Picture 5" descr="Screen shot 2010-07-30 at 2.32.21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1079500"/>
              <a:ext cx="3022600" cy="2561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1574" name="TextBox 6"/>
            <p:cNvSpPr txBox="1">
              <a:spLocks noChangeArrowheads="1"/>
            </p:cNvSpPr>
            <p:nvPr/>
          </p:nvSpPr>
          <p:spPr bwMode="auto">
            <a:xfrm>
              <a:off x="6494281" y="589432"/>
              <a:ext cx="2200277" cy="35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dirty="0">
                  <a:latin typeface="Comic Sans MS" charset="0"/>
                  <a:cs typeface="Comic Sans MS" charset="0"/>
                </a:rPr>
                <a:t>Proton beam lattice</a:t>
              </a:r>
            </a:p>
          </p:txBody>
        </p:sp>
      </p:grpSp>
      <p:sp>
        <p:nvSpPr>
          <p:cNvPr id="151557" name="Text Box 55"/>
          <p:cNvSpPr txBox="1">
            <a:spLocks noChangeArrowheads="1"/>
          </p:cNvSpPr>
          <p:nvPr/>
        </p:nvSpPr>
        <p:spPr bwMode="auto">
          <a:xfrm>
            <a:off x="4084108" y="6131983"/>
            <a:ext cx="4584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dirty="0">
                <a:solidFill>
                  <a:srgbClr val="3366FF"/>
                </a:solidFill>
                <a:latin typeface="Comic Sans MS" charset="0"/>
                <a:cs typeface="Comic Sans MS" charset="0"/>
              </a:rPr>
              <a:t>© D.Trbojevic, B.Parker, S. Tepikian, J. Beebe-Wang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4373563" y="2752725"/>
            <a:ext cx="457200" cy="12700"/>
          </a:xfrm>
          <a:prstGeom prst="straightConnector1">
            <a:avLst/>
          </a:prstGeom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017963" y="1203325"/>
            <a:ext cx="495300" cy="88900"/>
          </a:xfrm>
          <a:prstGeom prst="straightConnector1">
            <a:avLst/>
          </a:pr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560" name="TextBox 14"/>
          <p:cNvSpPr txBox="1">
            <a:spLocks noChangeArrowheads="1"/>
          </p:cNvSpPr>
          <p:nvPr/>
        </p:nvSpPr>
        <p:spPr bwMode="auto">
          <a:xfrm>
            <a:off x="4437063" y="2676525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DD0000"/>
                </a:solidFill>
              </a:rPr>
              <a:t>e</a:t>
            </a:r>
          </a:p>
        </p:txBody>
      </p:sp>
      <p:sp>
        <p:nvSpPr>
          <p:cNvPr id="151561" name="TextBox 15"/>
          <p:cNvSpPr txBox="1">
            <a:spLocks noChangeArrowheads="1"/>
          </p:cNvSpPr>
          <p:nvPr/>
        </p:nvSpPr>
        <p:spPr bwMode="auto">
          <a:xfrm>
            <a:off x="4081463" y="923925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0000FF"/>
                </a:solidFill>
              </a:rPr>
              <a:t>p</a:t>
            </a:r>
          </a:p>
        </p:txBody>
      </p: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5422900" y="2012428"/>
            <a:ext cx="3608388" cy="1887537"/>
            <a:chOff x="4518837" y="4503722"/>
            <a:chExt cx="3608282" cy="1887627"/>
          </a:xfrm>
        </p:grpSpPr>
        <p:grpSp>
          <p:nvGrpSpPr>
            <p:cNvPr id="151566" name="Group 17"/>
            <p:cNvGrpSpPr>
              <a:grpSpLocks/>
            </p:cNvGrpSpPr>
            <p:nvPr/>
          </p:nvGrpSpPr>
          <p:grpSpPr bwMode="auto">
            <a:xfrm>
              <a:off x="4518837" y="4503722"/>
              <a:ext cx="3608282" cy="1887627"/>
              <a:chOff x="5592191" y="3790272"/>
              <a:chExt cx="3857410" cy="2081531"/>
            </a:xfrm>
          </p:grpSpPr>
          <p:pic>
            <p:nvPicPr>
              <p:cNvPr id="151568" name="Picture 18" descr="LHC-LARP-Triplet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92191" y="3790272"/>
                <a:ext cx="3857410" cy="2081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1569" name="Rectangle 21"/>
              <p:cNvSpPr>
                <a:spLocks noChangeArrowheads="1"/>
              </p:cNvSpPr>
              <p:nvPr/>
            </p:nvSpPr>
            <p:spPr bwMode="auto">
              <a:xfrm rot="-371285">
                <a:off x="7696176" y="4551307"/>
                <a:ext cx="87291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/>
                  <a:t>Nb</a:t>
                </a:r>
                <a:r>
                  <a:rPr lang="en-US" b="1" baseline="-25000"/>
                  <a:t>3</a:t>
                </a:r>
                <a:r>
                  <a:rPr lang="en-US" b="1"/>
                  <a:t>Sn </a:t>
                </a:r>
                <a:endParaRPr lang="en-US"/>
              </a:p>
            </p:txBody>
          </p:sp>
          <p:sp>
            <p:nvSpPr>
              <p:cNvPr id="151570" name="Rectangle 22"/>
              <p:cNvSpPr>
                <a:spLocks noChangeArrowheads="1"/>
              </p:cNvSpPr>
              <p:nvPr/>
            </p:nvSpPr>
            <p:spPr bwMode="auto">
              <a:xfrm rot="-1636018">
                <a:off x="8355764" y="5275537"/>
                <a:ext cx="91563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b="1"/>
                  <a:t>200 T/m</a:t>
                </a:r>
                <a:r>
                  <a:rPr lang="en-US" b="1"/>
                  <a:t> </a:t>
                </a:r>
                <a:endParaRPr lang="en-US"/>
              </a:p>
            </p:txBody>
          </p:sp>
        </p:grpSp>
        <p:sp>
          <p:nvSpPr>
            <p:cNvPr id="151567" name="Rectangle 23"/>
            <p:cNvSpPr>
              <a:spLocks noChangeArrowheads="1"/>
            </p:cNvSpPr>
            <p:nvPr/>
          </p:nvSpPr>
          <p:spPr bwMode="auto">
            <a:xfrm>
              <a:off x="5499937" y="4526148"/>
              <a:ext cx="227177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>
                  <a:latin typeface="Comic Sans MS" charset="0"/>
                  <a:cs typeface="Comic Sans MS" charset="0"/>
                </a:rPr>
                <a:t>G.Ambrosio et al., IPAC’10</a:t>
              </a:r>
              <a:endParaRPr lang="en-US" sz="1200">
                <a:latin typeface="Comic Sans MS" charset="0"/>
                <a:cs typeface="Comic Sans MS" charset="0"/>
              </a:endParaRPr>
            </a:p>
          </p:txBody>
        </p:sp>
      </p:grpSp>
      <p:pic>
        <p:nvPicPr>
          <p:cNvPr id="26" name="Picture 25" descr="eRHIC IR Combined Function Magnet, 07-Mar-2011, B. Parker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886" y="771525"/>
            <a:ext cx="2927350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65" name="Picture 26" descr="Screen shot 2011-03-09 at 4.05.42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063625"/>
            <a:ext cx="103187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8128" y="2925764"/>
            <a:ext cx="2651371" cy="1590244"/>
          </a:xfrm>
          <a:prstGeom prst="rect">
            <a:avLst/>
          </a:prstGeom>
        </p:spPr>
      </p:pic>
      <p:pic>
        <p:nvPicPr>
          <p:cNvPr id="30" name="Picture 2" descr="http://www.linearcollider.org/newsline/images/2007/20070712_ftr1_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79479" y="1374775"/>
            <a:ext cx="3473911" cy="2317750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101600" y="3873500"/>
            <a:ext cx="6716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eRHIC</a:t>
            </a:r>
            <a:r>
              <a:rPr lang="en-US" dirty="0" smtClean="0"/>
              <a:t> - Geometry high-</a:t>
            </a:r>
            <a:r>
              <a:rPr lang="en-US" dirty="0" err="1" smtClean="0"/>
              <a:t>lumi</a:t>
            </a:r>
            <a:r>
              <a:rPr lang="en-US" dirty="0" smtClean="0"/>
              <a:t> IR with β*=5 cm, l*=4.5 m</a:t>
            </a:r>
            <a:br>
              <a:rPr lang="en-US" dirty="0" smtClean="0"/>
            </a:br>
            <a:r>
              <a:rPr lang="en-US" dirty="0" smtClean="0"/>
              <a:t>and 10 </a:t>
            </a:r>
            <a:r>
              <a:rPr lang="en-US" dirty="0" err="1" smtClean="0"/>
              <a:t>mrad</a:t>
            </a:r>
            <a:r>
              <a:rPr lang="en-US" dirty="0" smtClean="0"/>
              <a:t> crossing angle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olidFill>
                  <a:srgbClr val="FF00FF"/>
                </a:solidFill>
                <a:sym typeface="Wingdings"/>
              </a:rPr>
              <a:t>10</a:t>
            </a:r>
            <a:r>
              <a:rPr lang="en-US" baseline="30000" dirty="0" smtClean="0">
                <a:solidFill>
                  <a:srgbClr val="FF00FF"/>
                </a:solidFill>
                <a:sym typeface="Wingdings"/>
              </a:rPr>
              <a:t>34</a:t>
            </a:r>
            <a:r>
              <a:rPr lang="en-US" dirty="0" smtClean="0">
                <a:solidFill>
                  <a:srgbClr val="FF00FF"/>
                </a:solidFill>
                <a:sym typeface="Wingdings"/>
              </a:rPr>
              <a:t> cm</a:t>
            </a:r>
            <a:r>
              <a:rPr lang="en-US" baseline="30000" dirty="0" smtClean="0">
                <a:solidFill>
                  <a:srgbClr val="FF00FF"/>
                </a:solidFill>
                <a:sym typeface="Wingdings"/>
              </a:rPr>
              <a:t>-2</a:t>
            </a:r>
            <a:r>
              <a:rPr lang="en-US" dirty="0" smtClean="0">
                <a:solidFill>
                  <a:srgbClr val="FF00FF"/>
                </a:solidFill>
                <a:sym typeface="Wingdings"/>
              </a:rPr>
              <a:t> s</a:t>
            </a:r>
            <a:r>
              <a:rPr lang="en-US" baseline="30000" dirty="0" smtClean="0">
                <a:solidFill>
                  <a:srgbClr val="FF00FF"/>
                </a:solidFill>
                <a:sym typeface="Wingdings"/>
              </a:rPr>
              <a:t>-1</a:t>
            </a:r>
            <a:endParaRPr lang="en-US" baseline="30000" dirty="0" smtClean="0">
              <a:solidFill>
                <a:srgbClr val="FF00FF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356846" y="552148"/>
            <a:ext cx="2734232" cy="4369102"/>
            <a:chOff x="430183" y="1197732"/>
            <a:chExt cx="3767257" cy="5596768"/>
          </a:xfrm>
        </p:grpSpPr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9"/>
            <a:srcRect t="8798" r="7619" b="1466"/>
            <a:stretch>
              <a:fillRect/>
            </a:stretch>
          </p:blipFill>
          <p:spPr bwMode="auto">
            <a:xfrm>
              <a:off x="503400" y="1197732"/>
              <a:ext cx="3484400" cy="2930458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33" name="Rectangle 5"/>
            <p:cNvSpPr>
              <a:spLocks/>
            </p:cNvSpPr>
            <p:nvPr/>
          </p:nvSpPr>
          <p:spPr bwMode="auto">
            <a:xfrm>
              <a:off x="1029295" y="1378059"/>
              <a:ext cx="840712" cy="276999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rgbClr val="FF00FF"/>
                  </a:solidFill>
                  <a:ea typeface="Gill Sans" charset="0"/>
                  <a:cs typeface="Gill Sans" charset="0"/>
                </a:rPr>
                <a:t>20x250</a:t>
              </a:r>
              <a:endParaRPr lang="en-US" dirty="0">
                <a:solidFill>
                  <a:srgbClr val="FF00FF"/>
                </a:solidFill>
                <a:ea typeface="Gill Sans" charset="0"/>
                <a:cs typeface="Gill Sans" charset="0"/>
              </a:endParaRPr>
            </a:p>
          </p:txBody>
        </p:sp>
        <p:pic>
          <p:nvPicPr>
            <p:cNvPr id="34" name="Picture 4"/>
            <p:cNvPicPr>
              <a:picLocks noChangeAspect="1" noChangeArrowheads="1"/>
            </p:cNvPicPr>
            <p:nvPr/>
          </p:nvPicPr>
          <p:blipFill>
            <a:blip r:embed="rId10"/>
            <a:srcRect l="5172" t="7627" r="7241"/>
            <a:stretch>
              <a:fillRect/>
            </a:stretch>
          </p:blipFill>
          <p:spPr bwMode="auto">
            <a:xfrm>
              <a:off x="430183" y="4099348"/>
              <a:ext cx="3767257" cy="2695152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35" name="Rectangle 5"/>
            <p:cNvSpPr>
              <a:spLocks/>
            </p:cNvSpPr>
            <p:nvPr/>
          </p:nvSpPr>
          <p:spPr bwMode="auto">
            <a:xfrm>
              <a:off x="2987675" y="4205793"/>
              <a:ext cx="840712" cy="276999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rgbClr val="FF00FF"/>
                  </a:solidFill>
                  <a:ea typeface="Gill Sans" charset="0"/>
                  <a:cs typeface="Gill Sans" charset="0"/>
                </a:rPr>
                <a:t>20x250</a:t>
              </a:r>
              <a:endParaRPr lang="en-US" dirty="0">
                <a:solidFill>
                  <a:srgbClr val="FF00FF"/>
                </a:solidFill>
                <a:ea typeface="Gill Sans" charset="0"/>
                <a:cs typeface="Gill Sans" charset="0"/>
              </a:endParaRPr>
            </a:p>
          </p:txBody>
        </p:sp>
        <p:sp>
          <p:nvSpPr>
            <p:cNvPr id="36" name="Rectangle 7"/>
            <p:cNvSpPr>
              <a:spLocks/>
            </p:cNvSpPr>
            <p:nvPr/>
          </p:nvSpPr>
          <p:spPr bwMode="auto">
            <a:xfrm>
              <a:off x="1175817" y="5721568"/>
              <a:ext cx="1020812" cy="246221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ea typeface="Gill Sans" charset="0"/>
                  <a:cs typeface="Gill Sans" charset="0"/>
                </a:rPr>
                <a:t>Generated</a:t>
              </a:r>
            </a:p>
          </p:txBody>
        </p:sp>
        <p:sp>
          <p:nvSpPr>
            <p:cNvPr id="37" name="Rectangle 8"/>
            <p:cNvSpPr>
              <a:spLocks/>
            </p:cNvSpPr>
            <p:nvPr/>
          </p:nvSpPr>
          <p:spPr bwMode="auto">
            <a:xfrm>
              <a:off x="1209303" y="6001960"/>
              <a:ext cx="2215250" cy="246221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  <a:ea typeface="Gill Sans" charset="0"/>
                  <a:cs typeface="Gill Sans" charset="0"/>
                </a:rPr>
                <a:t>Quad aperture limited</a:t>
              </a:r>
            </a:p>
          </p:txBody>
        </p:sp>
        <p:sp>
          <p:nvSpPr>
            <p:cNvPr id="38" name="Rectangle 9"/>
            <p:cNvSpPr>
              <a:spLocks/>
            </p:cNvSpPr>
            <p:nvPr/>
          </p:nvSpPr>
          <p:spPr bwMode="auto">
            <a:xfrm>
              <a:off x="1188518" y="6234330"/>
              <a:ext cx="2159546" cy="246221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ea typeface="Gill Sans" charset="0"/>
                  <a:cs typeface="Gill Sans" charset="0"/>
                </a:rPr>
                <a:t>RP (at 20m) accepted </a:t>
              </a:r>
            </a:p>
          </p:txBody>
        </p:sp>
        <p:sp>
          <p:nvSpPr>
            <p:cNvPr id="39" name="Line 10"/>
            <p:cNvSpPr>
              <a:spLocks noChangeShapeType="1"/>
            </p:cNvSpPr>
            <p:nvPr/>
          </p:nvSpPr>
          <p:spPr bwMode="auto">
            <a:xfrm>
              <a:off x="715244" y="6364139"/>
              <a:ext cx="429741" cy="0"/>
            </a:xfrm>
            <a:prstGeom prst="line">
              <a:avLst/>
            </a:prstGeom>
            <a:noFill/>
            <a:ln w="3810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11"/>
            <p:cNvSpPr>
              <a:spLocks noChangeShapeType="1"/>
            </p:cNvSpPr>
            <p:nvPr/>
          </p:nvSpPr>
          <p:spPr bwMode="auto">
            <a:xfrm>
              <a:off x="703659" y="6141815"/>
              <a:ext cx="428625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12"/>
            <p:cNvSpPr>
              <a:spLocks noChangeShapeType="1"/>
            </p:cNvSpPr>
            <p:nvPr/>
          </p:nvSpPr>
          <p:spPr bwMode="auto">
            <a:xfrm>
              <a:off x="703659" y="5861422"/>
              <a:ext cx="428625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1" name="Picture 5" descr="VerticalMAtching2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479" y="857251"/>
            <a:ext cx="3464521" cy="204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DIS-2013, Marseille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2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EIC Detector R&amp;D Advisory Meeting, May 2012</a:t>
            </a: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85B-340E-9941-AF39-030851572DD6}" type="slidenum">
              <a:rPr lang="en-US" altLang="ja-JP" smtClean="0"/>
              <a:pPr/>
              <a:t>4</a:t>
            </a:fld>
            <a:endParaRPr lang="en-US" altLang="ja-JP"/>
          </a:p>
        </p:txBody>
      </p:sp>
      <p:pic>
        <p:nvPicPr>
          <p:cNvPr id="7" name="Picture 6" descr="IR_general_near_layou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2"/>
          <a:stretch/>
        </p:blipFill>
        <p:spPr>
          <a:xfrm>
            <a:off x="25400" y="12699"/>
            <a:ext cx="6362700" cy="4454681"/>
          </a:xfrm>
          <a:prstGeom prst="rect">
            <a:avLst/>
          </a:prstGeom>
        </p:spPr>
      </p:pic>
      <p:pic>
        <p:nvPicPr>
          <p:cNvPr id="6" name="Picture 5" descr="IR_general_near_bothSides_layou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" t="2397" b="6507"/>
          <a:stretch/>
        </p:blipFill>
        <p:spPr>
          <a:xfrm>
            <a:off x="3657600" y="3467100"/>
            <a:ext cx="5475699" cy="33782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" y="25400"/>
            <a:ext cx="8458200" cy="482600"/>
          </a:xfrm>
        </p:spPr>
        <p:txBody>
          <a:bodyPr/>
          <a:lstStyle/>
          <a:p>
            <a:pPr algn="r"/>
            <a:r>
              <a:rPr lang="en-US" dirty="0" smtClean="0"/>
              <a:t>IR-Design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5100" y="4521200"/>
            <a:ext cx="43283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optimized for dedicated detector</a:t>
            </a:r>
          </a:p>
          <a:p>
            <a:r>
              <a:rPr lang="en-US" dirty="0" smtClean="0"/>
              <a:t>Have +/-4.5m for main-detector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roman pots / ZDC 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low Q2-tagger</a:t>
            </a:r>
          </a:p>
        </p:txBody>
      </p:sp>
    </p:spTree>
    <p:extLst>
      <p:ext uri="{BB962C8B-B14F-4D97-AF65-F5344CB8AC3E}">
        <p14:creationId xmlns:p14="http://schemas.microsoft.com/office/powerpoint/2010/main" val="35492019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1.:|1.8|16.9|0.9|0.9|12.5|2.5|10"/>
</p:tagLst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ＭＳ Ｐゴシック"/>
        <a:cs typeface="ＭＳ Ｐゴシック"/>
      </a:majorFont>
      <a:minorFont>
        <a:latin typeface="Comic Sans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36843</TotalTime>
  <Words>334</Words>
  <Application>Microsoft Macintosh PowerPoint</Application>
  <PresentationFormat>On-screen Show (4:3)</PresentationFormat>
  <Paragraphs>90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Crayons</vt:lpstr>
      <vt:lpstr>eRHIC IR-Design based on EIC WP </vt:lpstr>
      <vt:lpstr>Electron beam evolution in eRHIC’s ERL</vt:lpstr>
      <vt:lpstr>eRHIC: high-luminosity IR</vt:lpstr>
      <vt:lpstr>IR-Design</vt:lpstr>
    </vt:vector>
  </TitlesOfParts>
  <Company>京都大学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Naohito Saito</dc:creator>
  <cp:lastModifiedBy>Elke-Caroline Aschenauer</cp:lastModifiedBy>
  <cp:revision>471</cp:revision>
  <cp:lastPrinted>2010-06-10T01:25:59Z</cp:lastPrinted>
  <dcterms:created xsi:type="dcterms:W3CDTF">2011-06-20T13:18:20Z</dcterms:created>
  <dcterms:modified xsi:type="dcterms:W3CDTF">2013-05-24T17:50:32Z</dcterms:modified>
</cp:coreProperties>
</file>